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9" r:id="rId3"/>
    <p:sldId id="279" r:id="rId4"/>
    <p:sldId id="311" r:id="rId5"/>
    <p:sldId id="306" r:id="rId6"/>
    <p:sldId id="31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9" autoAdjust="0"/>
    <p:restoredTop sz="87713" autoAdjust="0"/>
  </p:normalViewPr>
  <p:slideViewPr>
    <p:cSldViewPr snapToGrid="0">
      <p:cViewPr varScale="1">
        <p:scale>
          <a:sx n="143" d="100"/>
          <a:sy n="143" d="100"/>
        </p:scale>
        <p:origin x="40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D209E-7F85-49CE-B04F-337C9E8F034B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E60BF-C638-596F-66A5-C8FC5202A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DE8BC-0136-4592-B403-33A695DD81EE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07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ED64C3-F351-4516-8F56-52638A79E4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ED64C3-F351-4516-8F56-52638A79E4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90D69-F55E-4298-A5D2-0F796141E8D6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4673" y="6356349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64A4-3F5F-4C2A-9A0E-793DEFAC0A2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01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5D21F-90A2-4F26-83BA-D2D966616AF7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22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4577A-9BB5-4812-8DAC-B2AECAABD4F9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4673" y="6356350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27140-C6DC-472D-B3C2-10FE7423E9D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9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82E9A-72F7-4F8F-A393-F0D096FC1C02}" type="datetime1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DF96A-787F-43F2-94BD-AAF3B464040B}" type="datetime1">
              <a:rPr lang="de-DE" smtClean="0"/>
              <a:t>24.05.2023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3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F8DA3-CDCC-452B-A4FC-D9E29227E6E8}" type="datetime1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864712" y="6356349"/>
            <a:ext cx="462576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21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B7513-EBD3-4D3C-8796-5441E191FA3F}" type="datetime1">
              <a:rPr lang="de-DE" smtClean="0"/>
              <a:t>24.05.2023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73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EEB7F-D6CA-458C-80E0-E9626E213D7C}" type="datetime1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1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248F23-B0DA-4181-98A9-4F70BC5F44ED}" type="datetime1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2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04673" y="6356349"/>
            <a:ext cx="582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73D7-4100-4EAF-9B0E-C239950841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4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22"/>
            <a:ext cx="12407521" cy="687824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857829" y="710978"/>
            <a:ext cx="83602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calculations of the contribution of SO</a:t>
            </a:r>
            <a:r>
              <a:rPr lang="en-US" sz="4400" b="1" baseline="-25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stratospheric aerosol layer</a:t>
            </a:r>
            <a:endParaRPr lang="de-DE" sz="4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12640" y="6683455"/>
            <a:ext cx="35837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Photo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: Space shuttle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image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stratospheric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aerosol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layer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after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Pinatubo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eruption</a:t>
            </a:r>
            <a:endParaRPr lang="de-DE" sz="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9577E2-B3D9-44E7-8845-8C294E76C78F}"/>
              </a:ext>
            </a:extLst>
          </p:cNvPr>
          <p:cNvSpPr txBox="1"/>
          <p:nvPr/>
        </p:nvSpPr>
        <p:spPr>
          <a:xfrm>
            <a:off x="92433" y="5288880"/>
            <a:ext cx="534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Chiranjeevi Nalapalu, Ingo Wohltmann,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Markus Rex, Michael Hoepfner, Ralph Lehmann</a:t>
            </a:r>
            <a:br>
              <a:rPr lang="de-DE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0FF3A1-EC89-D626-150C-C1ADCFA145E6}"/>
              </a:ext>
            </a:extLst>
          </p:cNvPr>
          <p:cNvGrpSpPr/>
          <p:nvPr/>
        </p:nvGrpSpPr>
        <p:grpSpPr>
          <a:xfrm>
            <a:off x="7945939" y="5982262"/>
            <a:ext cx="4416612" cy="840889"/>
            <a:chOff x="7840924" y="5982294"/>
            <a:chExt cx="4416612" cy="840889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9EFC67D-F196-406F-AA9D-ECB4E6B5ADCA}"/>
                </a:ext>
              </a:extLst>
            </p:cNvPr>
            <p:cNvSpPr/>
            <p:nvPr/>
          </p:nvSpPr>
          <p:spPr>
            <a:xfrm>
              <a:off x="7840924" y="5982294"/>
              <a:ext cx="4416612" cy="8408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4" descr="Job Offer - AWI">
              <a:extLst>
                <a:ext uri="{FF2B5EF4-FFF2-40B4-BE49-F238E27FC236}">
                  <a16:creationId xmlns:a16="http://schemas.microsoft.com/office/drawing/2014/main" id="{76E01302-0AFA-4B18-891E-0B57B5D1B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262" y="5988078"/>
              <a:ext cx="2436205" cy="43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8644F9A-67E8-45FE-BECE-4B4BF86F6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62" y="6423550"/>
              <a:ext cx="1311994" cy="374855"/>
            </a:xfrm>
            <a:prstGeom prst="rect">
              <a:avLst/>
            </a:prstGeom>
          </p:spPr>
        </p:pic>
        <p:pic>
          <p:nvPicPr>
            <p:cNvPr id="1026" name="Picture 2" descr="Contact | Research in Europe">
              <a:extLst>
                <a:ext uri="{FF2B5EF4-FFF2-40B4-BE49-F238E27FC236}">
                  <a16:creationId xmlns:a16="http://schemas.microsoft.com/office/drawing/2014/main" id="{8B75D802-6B37-4C39-B5C6-44A02C353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491" y="6009112"/>
              <a:ext cx="1553278" cy="46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730831C-DB78-474C-902D-343F894DB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93964" y="6508468"/>
              <a:ext cx="2124175" cy="263464"/>
            </a:xfrm>
            <a:prstGeom prst="rect">
              <a:avLst/>
            </a:prstGeom>
          </p:spPr>
        </p:pic>
      </p:grpSp>
      <p:pic>
        <p:nvPicPr>
          <p:cNvPr id="9" name="Picture 8" descr="EGU General Assembly 2023 | Copernicus">
            <a:extLst>
              <a:ext uri="{FF2B5EF4-FFF2-40B4-BE49-F238E27FC236}">
                <a16:creationId xmlns:a16="http://schemas.microsoft.com/office/drawing/2014/main" id="{D2F89763-8CAA-795E-9764-E6C27C900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4177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6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izFjbk0SxxEamuA5ZfVd6tlTyrlY4JSmNaC0pZBp3Jn4zCgh7Gwg_PwtxeQxM93suL7_Muo-xaoqXRIyumAKA4uW1WREfuM2-9DE-8nFn5sA7YTZ0-0-8GfDtxxvJht9W8SeuD-c5P-Y0a9bZUPoo0ZiPMXPRVx90obJFL1yQE-KVh-MSqvTETefZtV7QtHQyR1aiQ">
            <a:extLst>
              <a:ext uri="{FF2B5EF4-FFF2-40B4-BE49-F238E27FC236}">
                <a16:creationId xmlns:a16="http://schemas.microsoft.com/office/drawing/2014/main" id="{0A5926E0-687F-4479-9512-FA8ED81E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00" y="169599"/>
            <a:ext cx="7282321" cy="61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04A670-F1EA-4587-B640-3F7F3DC2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2</a:t>
            </a:fld>
            <a:endParaRPr lang="de-DE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26739AD1-1D5C-405B-A703-A53144F8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4">
            <a:extLst>
              <a:ext uri="{FF2B5EF4-FFF2-40B4-BE49-F238E27FC236}">
                <a16:creationId xmlns:a16="http://schemas.microsoft.com/office/drawing/2014/main" id="{F4489728-C86E-CBE5-CCA8-9F4240044FE5}"/>
              </a:ext>
            </a:extLst>
          </p:cNvPr>
          <p:cNvSpPr txBox="1"/>
          <p:nvPr/>
        </p:nvSpPr>
        <p:spPr>
          <a:xfrm>
            <a:off x="2292657" y="6565290"/>
            <a:ext cx="4505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Kremser et al.,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., 2015, doi:10.1002/2015RG000511 </a:t>
            </a:r>
          </a:p>
        </p:txBody>
      </p:sp>
      <p:pic>
        <p:nvPicPr>
          <p:cNvPr id="7" name="Picture 6" descr="EGU General Assembly 2023 | Copernicus">
            <a:extLst>
              <a:ext uri="{FF2B5EF4-FFF2-40B4-BE49-F238E27FC236}">
                <a16:creationId xmlns:a16="http://schemas.microsoft.com/office/drawing/2014/main" id="{C50DA8E5-6530-4CA9-9315-E06BC48A4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1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BC25CCE-576D-456C-B887-122D27EC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783" y="2215212"/>
            <a:ext cx="2841092" cy="1056802"/>
          </a:xfrm>
        </p:spPr>
        <p:txBody>
          <a:bodyPr>
            <a:normAutofit/>
          </a:bodyPr>
          <a:lstStyle/>
          <a:p>
            <a:r>
              <a:rPr lang="de-DE" sz="3600" dirty="0" err="1"/>
              <a:t>Mass</a:t>
            </a:r>
            <a:r>
              <a:rPr lang="de-DE" sz="3600" dirty="0"/>
              <a:t> </a:t>
            </a:r>
            <a:r>
              <a:rPr lang="de-DE" sz="3600" dirty="0" err="1"/>
              <a:t>flux</a:t>
            </a:r>
            <a:endParaRPr lang="en-GB" sz="3600" dirty="0"/>
          </a:p>
        </p:txBody>
      </p:sp>
      <p:pic>
        <p:nvPicPr>
          <p:cNvPr id="10" name="Picture 4" descr="Job Offer - AWI">
            <a:extLst>
              <a:ext uri="{FF2B5EF4-FFF2-40B4-BE49-F238E27FC236}">
                <a16:creationId xmlns:a16="http://schemas.microsoft.com/office/drawing/2014/main" id="{29B9CBD6-DA43-4B8B-BCB5-FC0A80CC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6B5129-4060-4CFE-A0A7-1A3D61DC966F}"/>
              </a:ext>
            </a:extLst>
          </p:cNvPr>
          <p:cNvSpPr txBox="1"/>
          <p:nvPr/>
        </p:nvSpPr>
        <p:spPr>
          <a:xfrm>
            <a:off x="506185" y="3209079"/>
            <a:ext cx="713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Rollins et al.  2017 In Situ                                       -&gt; 3.6 Gg/Yr</a:t>
            </a:r>
            <a:br>
              <a:rPr lang="de-DE" sz="1400" dirty="0"/>
            </a:br>
            <a:r>
              <a:rPr lang="de-DE" sz="1400" dirty="0"/>
              <a:t>Sheng et al.   2015 SOCAL-AERv1 Model             -&gt; 50 Gg/Yr         </a:t>
            </a:r>
            <a:endParaRPr lang="en-GB" sz="1400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5BDEFB43-09D5-413C-A788-6E3594A4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4673" y="6353753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3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C1A43-45D4-B9D8-8370-05592EFF2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5" y="2330390"/>
            <a:ext cx="7134034" cy="82644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15733BA-7F4C-49F0-0FDE-3125060D141C}"/>
              </a:ext>
            </a:extLst>
          </p:cNvPr>
          <p:cNvSpPr txBox="1">
            <a:spLocks/>
          </p:cNvSpPr>
          <p:nvPr/>
        </p:nvSpPr>
        <p:spPr>
          <a:xfrm>
            <a:off x="7906901" y="4013843"/>
            <a:ext cx="3454400" cy="1129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Mixing </a:t>
            </a:r>
            <a:r>
              <a:rPr lang="de-DE" sz="3600" dirty="0" err="1"/>
              <a:t>ratio</a:t>
            </a:r>
            <a:endParaRPr lang="en-GB" sz="3600" dirty="0"/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A9618043-D941-91AE-F46F-7B214EED22CF}"/>
              </a:ext>
            </a:extLst>
          </p:cNvPr>
          <p:cNvSpPr txBox="1"/>
          <p:nvPr/>
        </p:nvSpPr>
        <p:spPr>
          <a:xfrm>
            <a:off x="506185" y="5033537"/>
            <a:ext cx="742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Rollins et al.  2017,2018 In Situ                            -&gt; 5-10 </a:t>
            </a:r>
            <a:r>
              <a:rPr lang="de-DE" sz="1400" dirty="0" err="1"/>
              <a:t>pptv</a:t>
            </a:r>
            <a:br>
              <a:rPr lang="de-DE" sz="1400" dirty="0"/>
            </a:br>
            <a:r>
              <a:rPr lang="de-DE" sz="1400" dirty="0"/>
              <a:t>Höpfner et al.   2015 MIPAS Satellite      	      -&gt; 24 pptv     </a:t>
            </a:r>
            <a:br>
              <a:rPr lang="de-DE" sz="1400" dirty="0"/>
            </a:br>
            <a:r>
              <a:rPr lang="de-DE" sz="1400" dirty="0"/>
              <a:t>Doeringert et al. 2012 ACE-FTS </a:t>
            </a:r>
            <a:r>
              <a:rPr lang="de-DE" sz="1400" dirty="0" err="1"/>
              <a:t>Satellite</a:t>
            </a:r>
            <a:r>
              <a:rPr lang="de-DE" sz="1400" dirty="0"/>
              <a:t>             -&gt; 5-10 </a:t>
            </a:r>
            <a:r>
              <a:rPr lang="de-DE" sz="1400" dirty="0" err="1"/>
              <a:t>pptv</a:t>
            </a:r>
            <a:br>
              <a:rPr lang="de-DE" sz="1400" dirty="0"/>
            </a:br>
            <a:r>
              <a:rPr lang="en-GB" sz="1400" dirty="0"/>
              <a:t>Feinberg et al. 2019 SOCOL-AERv1,v2 Model    </a:t>
            </a:r>
            <a:r>
              <a:rPr lang="de-DE" sz="1400" dirty="0"/>
              <a:t>-&gt; 20-30 pptv         </a:t>
            </a:r>
            <a:endParaRPr lang="en-GB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3A782F-210E-8CC7-C81B-20936C15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85" y="4165355"/>
            <a:ext cx="7134034" cy="82644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BB520C2-B720-423E-A0B2-2D7C25ABC722}"/>
              </a:ext>
            </a:extLst>
          </p:cNvPr>
          <p:cNvSpPr txBox="1">
            <a:spLocks/>
          </p:cNvSpPr>
          <p:nvPr/>
        </p:nvSpPr>
        <p:spPr>
          <a:xfrm>
            <a:off x="506185" y="434094"/>
            <a:ext cx="10855116" cy="150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How</a:t>
            </a:r>
            <a:r>
              <a:rPr lang="de-DE" sz="3600" dirty="0"/>
              <a:t> </a:t>
            </a:r>
            <a:r>
              <a:rPr lang="de-DE" sz="3600" dirty="0" err="1"/>
              <a:t>much</a:t>
            </a:r>
            <a:r>
              <a:rPr lang="de-DE" sz="3600" dirty="0"/>
              <a:t> SO2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transported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Stratosphere</a:t>
            </a:r>
            <a:r>
              <a:rPr lang="de-DE" sz="3600" dirty="0"/>
              <a:t>?</a:t>
            </a:r>
            <a:endParaRPr lang="en-GB" sz="3600" dirty="0"/>
          </a:p>
        </p:txBody>
      </p:sp>
      <p:pic>
        <p:nvPicPr>
          <p:cNvPr id="12" name="Picture 6" descr="EGU General Assembly 2023 | Copernicus">
            <a:extLst>
              <a:ext uri="{FF2B5EF4-FFF2-40B4-BE49-F238E27FC236}">
                <a16:creationId xmlns:a16="http://schemas.microsoft.com/office/drawing/2014/main" id="{1CEF3B03-4994-4AE9-A453-7428F11AA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1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7E64C7-3B37-48E2-8FC7-740DD165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4</a:t>
            </a:fld>
            <a:endParaRPr lang="de-DE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FBDA5CDD-CCE5-40CB-ABE5-95BB753A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44A7AA-4C00-4905-90EA-C25F5CF29E4D}"/>
              </a:ext>
            </a:extLst>
          </p:cNvPr>
          <p:cNvGrpSpPr>
            <a:grpSpLocks noChangeAspect="1"/>
          </p:cNvGrpSpPr>
          <p:nvPr/>
        </p:nvGrpSpPr>
        <p:grpSpPr>
          <a:xfrm>
            <a:off x="921021" y="4021224"/>
            <a:ext cx="9562369" cy="2298753"/>
            <a:chOff x="117659" y="2055379"/>
            <a:chExt cx="11981262" cy="288024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57F4428-EDB3-4F52-9182-762B2B705DFB}"/>
                </a:ext>
              </a:extLst>
            </p:cNvPr>
            <p:cNvPicPr/>
            <p:nvPr/>
          </p:nvPicPr>
          <p:blipFill rotWithShape="1">
            <a:blip r:embed="rId3"/>
            <a:srcRect t="2309"/>
            <a:stretch/>
          </p:blipFill>
          <p:spPr>
            <a:xfrm>
              <a:off x="117659" y="2055379"/>
              <a:ext cx="6077988" cy="2813743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2A07769-5A3D-4BD7-82AB-A571B130594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02568" y="2055379"/>
              <a:ext cx="5996353" cy="2880245"/>
            </a:xfrm>
            <a:prstGeom prst="rect">
              <a:avLst/>
            </a:prstGeom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6B2207BF-32CC-4AA7-BCD4-25167E6B289B}"/>
              </a:ext>
            </a:extLst>
          </p:cNvPr>
          <p:cNvSpPr txBox="1">
            <a:spLocks/>
          </p:cNvSpPr>
          <p:nvPr/>
        </p:nvSpPr>
        <p:spPr>
          <a:xfrm>
            <a:off x="444406" y="43854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What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main</a:t>
            </a:r>
            <a:r>
              <a:rPr lang="de-DE" sz="3600" dirty="0"/>
              <a:t> </a:t>
            </a:r>
            <a:r>
              <a:rPr lang="de-DE" sz="3600" dirty="0" err="1"/>
              <a:t>sources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SO2 in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troposphere</a:t>
            </a:r>
            <a:r>
              <a:rPr lang="de-DE" sz="3600" dirty="0"/>
              <a:t>?</a:t>
            </a:r>
            <a:endParaRPr lang="en-GB" sz="3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737DFF3-2DBB-47EA-A060-B15E3C4CE99B}"/>
              </a:ext>
            </a:extLst>
          </p:cNvPr>
          <p:cNvGrpSpPr/>
          <p:nvPr/>
        </p:nvGrpSpPr>
        <p:grpSpPr>
          <a:xfrm>
            <a:off x="874586" y="1643408"/>
            <a:ext cx="10255944" cy="2219087"/>
            <a:chOff x="1021656" y="3931295"/>
            <a:chExt cx="10255944" cy="221908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D508235-1266-4E7D-9ECD-7E13B5854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656" y="3958988"/>
              <a:ext cx="5610371" cy="2191394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B0C2107-AD4D-4468-9575-5493173A6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8808" y="3931295"/>
              <a:ext cx="5478792" cy="2193704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782B95F-33B4-439C-8685-0FCD24433FF3}"/>
              </a:ext>
            </a:extLst>
          </p:cNvPr>
          <p:cNvSpPr txBox="1"/>
          <p:nvPr/>
        </p:nvSpPr>
        <p:spPr>
          <a:xfrm>
            <a:off x="50354" y="2332947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1FEFEA-08AD-4092-B294-88858B96FE8D}"/>
              </a:ext>
            </a:extLst>
          </p:cNvPr>
          <p:cNvSpPr txBox="1"/>
          <p:nvPr/>
        </p:nvSpPr>
        <p:spPr>
          <a:xfrm>
            <a:off x="11231547" y="2206984"/>
            <a:ext cx="10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</a:t>
            </a:r>
            <a:br>
              <a:rPr lang="de-DE" dirty="0"/>
            </a:br>
            <a:r>
              <a:rPr lang="de-DE" dirty="0"/>
              <a:t>Interim</a:t>
            </a:r>
            <a:endParaRPr lang="en-GB" dirty="0"/>
          </a:p>
        </p:txBody>
      </p:sp>
      <p:pic>
        <p:nvPicPr>
          <p:cNvPr id="14" name="Picture 6" descr="EGU General Assembly 2023 | Copernicus">
            <a:extLst>
              <a:ext uri="{FF2B5EF4-FFF2-40B4-BE49-F238E27FC236}">
                <a16:creationId xmlns:a16="http://schemas.microsoft.com/office/drawing/2014/main" id="{49B78131-A8CD-42A6-8AB0-691D04AF3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E47BFDD-5571-45AA-8D58-5E56A27201F0}"/>
              </a:ext>
            </a:extLst>
          </p:cNvPr>
          <p:cNvSpPr/>
          <p:nvPr/>
        </p:nvSpPr>
        <p:spPr>
          <a:xfrm>
            <a:off x="7210824" y="6338856"/>
            <a:ext cx="3272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Fioletov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et al., Atmos. Chem. Phys., 2016, doi:10.5194/acp-16-11497-2016 </a:t>
            </a:r>
          </a:p>
        </p:txBody>
      </p:sp>
    </p:spTree>
    <p:extLst>
      <p:ext uri="{BB962C8B-B14F-4D97-AF65-F5344CB8AC3E}">
        <p14:creationId xmlns:p14="http://schemas.microsoft.com/office/powerpoint/2010/main" val="32766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B1338C-EB2C-4555-9F98-D6496054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5</a:t>
            </a:fld>
            <a:endParaRPr lang="de-DE" dirty="0"/>
          </a:p>
        </p:txBody>
      </p:sp>
      <p:pic>
        <p:nvPicPr>
          <p:cNvPr id="15" name="Picture 4" descr="Job Offer - AWI">
            <a:extLst>
              <a:ext uri="{FF2B5EF4-FFF2-40B4-BE49-F238E27FC236}">
                <a16:creationId xmlns:a16="http://schemas.microsoft.com/office/drawing/2014/main" id="{06D4D19B-62CC-4F86-A76E-ADD747F0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E5CD9C26-B448-4684-857F-F6B0D021C2F8}"/>
              </a:ext>
            </a:extLst>
          </p:cNvPr>
          <p:cNvSpPr txBox="1">
            <a:spLocks/>
          </p:cNvSpPr>
          <p:nvPr/>
        </p:nvSpPr>
        <p:spPr>
          <a:xfrm>
            <a:off x="444406" y="438544"/>
            <a:ext cx="6316814" cy="609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Sensitivities</a:t>
            </a:r>
            <a:endParaRPr lang="en-GB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DCB82C-4C97-4ADC-AB34-A124A0356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443" y="854689"/>
            <a:ext cx="2320072" cy="18291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42752AE-A67B-4B9D-990F-67F8EF29CEE2}"/>
              </a:ext>
            </a:extLst>
          </p:cNvPr>
          <p:cNvSpPr txBox="1"/>
          <p:nvPr/>
        </p:nvSpPr>
        <p:spPr>
          <a:xfrm>
            <a:off x="1312984" y="2000250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F74C124-7902-4B38-AE67-F043208E77A5}"/>
              </a:ext>
            </a:extLst>
          </p:cNvPr>
          <p:cNvSpPr txBox="1"/>
          <p:nvPr/>
        </p:nvSpPr>
        <p:spPr>
          <a:xfrm>
            <a:off x="6366457" y="2000250"/>
            <a:ext cx="17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 Interim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18CDC0-7138-43DF-AB86-E8DC42E0D174}"/>
              </a:ext>
            </a:extLst>
          </p:cNvPr>
          <p:cNvGrpSpPr/>
          <p:nvPr/>
        </p:nvGrpSpPr>
        <p:grpSpPr>
          <a:xfrm>
            <a:off x="1034137" y="2613464"/>
            <a:ext cx="4501349" cy="3653219"/>
            <a:chOff x="1034137" y="2613464"/>
            <a:chExt cx="4501349" cy="3653219"/>
          </a:xfrm>
        </p:grpSpPr>
        <p:pic>
          <p:nvPicPr>
            <p:cNvPr id="22" name="Grafik 49">
              <a:extLst>
                <a:ext uri="{FF2B5EF4-FFF2-40B4-BE49-F238E27FC236}">
                  <a16:creationId xmlns:a16="http://schemas.microsoft.com/office/drawing/2014/main" id="{03FEB91C-993C-292A-FB16-3ED32776D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04" b="2214"/>
            <a:stretch/>
          </p:blipFill>
          <p:spPr>
            <a:xfrm>
              <a:off x="1034137" y="4456666"/>
              <a:ext cx="2320072" cy="1760921"/>
            </a:xfrm>
            <a:prstGeom prst="rect">
              <a:avLst/>
            </a:prstGeom>
          </p:spPr>
        </p:pic>
        <p:pic>
          <p:nvPicPr>
            <p:cNvPr id="20" name="Grafik 40">
              <a:extLst>
                <a:ext uri="{FF2B5EF4-FFF2-40B4-BE49-F238E27FC236}">
                  <a16:creationId xmlns:a16="http://schemas.microsoft.com/office/drawing/2014/main" id="{CFCC14EF-E279-5286-FF51-062CC3C9A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91" r="2057" b="2066"/>
            <a:stretch/>
          </p:blipFill>
          <p:spPr>
            <a:xfrm>
              <a:off x="1063157" y="2613464"/>
              <a:ext cx="2262032" cy="1874955"/>
            </a:xfrm>
            <a:prstGeom prst="rect">
              <a:avLst/>
            </a:prstGeom>
          </p:spPr>
        </p:pic>
        <p:pic>
          <p:nvPicPr>
            <p:cNvPr id="19" name="Grafik 47">
              <a:extLst>
                <a:ext uri="{FF2B5EF4-FFF2-40B4-BE49-F238E27FC236}">
                  <a16:creationId xmlns:a16="http://schemas.microsoft.com/office/drawing/2014/main" id="{561E82E2-08AE-6E77-A150-470B5B162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134"/>
            <a:stretch/>
          </p:blipFill>
          <p:spPr>
            <a:xfrm>
              <a:off x="3225010" y="4412992"/>
              <a:ext cx="2310476" cy="1853691"/>
            </a:xfrm>
            <a:prstGeom prst="rect">
              <a:avLst/>
            </a:prstGeom>
          </p:spPr>
        </p:pic>
        <p:pic>
          <p:nvPicPr>
            <p:cNvPr id="21" name="Grafik 42">
              <a:extLst>
                <a:ext uri="{FF2B5EF4-FFF2-40B4-BE49-F238E27FC236}">
                  <a16:creationId xmlns:a16="http://schemas.microsoft.com/office/drawing/2014/main" id="{4A71AD09-CDBA-7569-93D3-282DF979D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809" r="2792"/>
            <a:stretch/>
          </p:blipFill>
          <p:spPr>
            <a:xfrm>
              <a:off x="3232550" y="2706540"/>
              <a:ext cx="2295396" cy="1821217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AF8C164-15BD-464C-BB36-E04221E55CA0}"/>
              </a:ext>
            </a:extLst>
          </p:cNvPr>
          <p:cNvGrpSpPr/>
          <p:nvPr/>
        </p:nvGrpSpPr>
        <p:grpSpPr>
          <a:xfrm>
            <a:off x="6118913" y="2675393"/>
            <a:ext cx="4282015" cy="3614100"/>
            <a:chOff x="6123922" y="2640196"/>
            <a:chExt cx="4282015" cy="3614100"/>
          </a:xfrm>
        </p:grpSpPr>
        <p:pic>
          <p:nvPicPr>
            <p:cNvPr id="27" name="Grafik 238">
              <a:extLst>
                <a:ext uri="{FF2B5EF4-FFF2-40B4-BE49-F238E27FC236}">
                  <a16:creationId xmlns:a16="http://schemas.microsoft.com/office/drawing/2014/main" id="{B4E28DB7-2A7B-3D44-63F3-494FB7661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52" r="3281"/>
            <a:stretch/>
          </p:blipFill>
          <p:spPr>
            <a:xfrm>
              <a:off x="6141242" y="2640196"/>
              <a:ext cx="2078409" cy="1821490"/>
            </a:xfrm>
            <a:prstGeom prst="rect">
              <a:avLst/>
            </a:prstGeom>
          </p:spPr>
        </p:pic>
        <p:pic>
          <p:nvPicPr>
            <p:cNvPr id="26" name="Grafik 240">
              <a:extLst>
                <a:ext uri="{FF2B5EF4-FFF2-40B4-BE49-F238E27FC236}">
                  <a16:creationId xmlns:a16="http://schemas.microsoft.com/office/drawing/2014/main" id="{3DCAF26D-11D2-0729-4BB4-0FFBA682F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" b="1438"/>
            <a:stretch/>
          </p:blipFill>
          <p:spPr>
            <a:xfrm>
              <a:off x="8219651" y="2641733"/>
              <a:ext cx="2186286" cy="1827600"/>
            </a:xfrm>
            <a:prstGeom prst="rect">
              <a:avLst/>
            </a:prstGeom>
          </p:spPr>
        </p:pic>
        <p:pic>
          <p:nvPicPr>
            <p:cNvPr id="24" name="Grafik 292">
              <a:extLst>
                <a:ext uri="{FF2B5EF4-FFF2-40B4-BE49-F238E27FC236}">
                  <a16:creationId xmlns:a16="http://schemas.microsoft.com/office/drawing/2014/main" id="{54585D9B-F837-6723-7E7B-9BBF4F55D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550"/>
            <a:stretch/>
          </p:blipFill>
          <p:spPr>
            <a:xfrm>
              <a:off x="6123922" y="4432806"/>
              <a:ext cx="2186286" cy="1821490"/>
            </a:xfrm>
            <a:prstGeom prst="rect">
              <a:avLst/>
            </a:prstGeom>
          </p:spPr>
        </p:pic>
        <p:pic>
          <p:nvPicPr>
            <p:cNvPr id="28" name="Grafik 283">
              <a:extLst>
                <a:ext uri="{FF2B5EF4-FFF2-40B4-BE49-F238E27FC236}">
                  <a16:creationId xmlns:a16="http://schemas.microsoft.com/office/drawing/2014/main" id="{003862A3-E250-D0FB-2CFF-78269AEA7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73589" y="4488419"/>
              <a:ext cx="2078409" cy="1743790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93D50EC0-72CE-434E-A6A0-2C3BD412B6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0631" y="915559"/>
            <a:ext cx="2360295" cy="1829136"/>
          </a:xfrm>
          <a:prstGeom prst="rect">
            <a:avLst/>
          </a:prstGeom>
        </p:spPr>
      </p:pic>
      <p:pic>
        <p:nvPicPr>
          <p:cNvPr id="25" name="Picture 6" descr="EGU General Assembly 2023 | Copernicus">
            <a:extLst>
              <a:ext uri="{FF2B5EF4-FFF2-40B4-BE49-F238E27FC236}">
                <a16:creationId xmlns:a16="http://schemas.microsoft.com/office/drawing/2014/main" id="{C868CFBD-874A-43B4-A849-44E9B0711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9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8280" y="515713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latin typeface="+mj-lt"/>
                <a:cs typeface="Arial" panose="020B0604020202020204" pitchFamily="34" charset="0"/>
              </a:rPr>
              <a:t>Conclusion</a:t>
            </a:r>
            <a:endParaRPr lang="de-DE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8280" y="1579197"/>
            <a:ext cx="716731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main sources of SO2 were found to be degassing volcanoes and anthropogenic sources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amount of SO2 reaching the Aerosol layer is 3-10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most sensitive parameter was pH (OH and DMS were also significant),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differences in ERA5 and ERA interim datasets were significantly large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D449CB9C-F8B5-4956-BB96-20A951B4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5934-AC06-A949-DAEB-60B88373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6</a:t>
            </a:fld>
            <a:endParaRPr lang="de-DE"/>
          </a:p>
        </p:txBody>
      </p:sp>
      <p:pic>
        <p:nvPicPr>
          <p:cNvPr id="7" name="Picture 6" descr="EGU General Assembly 2023 | Copernicus">
            <a:extLst>
              <a:ext uri="{FF2B5EF4-FFF2-40B4-BE49-F238E27FC236}">
                <a16:creationId xmlns:a16="http://schemas.microsoft.com/office/drawing/2014/main" id="{C664C586-B031-425E-B75C-EC0B0F2A1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D1A5D251-E013-45EE-884E-AF25EA4F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432" y="1840038"/>
            <a:ext cx="2832424" cy="786507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F7B394-7BDE-412F-92A1-5F12080C6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5" t="15360" r="27745" b="31977"/>
          <a:stretch/>
        </p:blipFill>
        <p:spPr>
          <a:xfrm>
            <a:off x="8763432" y="2626545"/>
            <a:ext cx="2832424" cy="245704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D4035E4-3AC1-4754-B37D-4B3C5709AC08}"/>
              </a:ext>
            </a:extLst>
          </p:cNvPr>
          <p:cNvSpPr txBox="1"/>
          <p:nvPr/>
        </p:nvSpPr>
        <p:spPr>
          <a:xfrm>
            <a:off x="9083930" y="5083586"/>
            <a:ext cx="283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cnalapal@awi.de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39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Breitbild</PresentationFormat>
  <Paragraphs>31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</vt:lpstr>
      <vt:lpstr>PowerPoint-Präsentation</vt:lpstr>
      <vt:lpstr>PowerPoint-Präsentation</vt:lpstr>
      <vt:lpstr>Mass flux</vt:lpstr>
      <vt:lpstr>PowerPoint-Präsentation</vt:lpstr>
      <vt:lpstr>PowerPoint-Präsentation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Ingo Wohltmann</dc:creator>
  <cp:lastModifiedBy>Chiranjeevi Nalapalu</cp:lastModifiedBy>
  <cp:revision>236</cp:revision>
  <dcterms:created xsi:type="dcterms:W3CDTF">2021-04-06T11:32:18Z</dcterms:created>
  <dcterms:modified xsi:type="dcterms:W3CDTF">2023-05-24T12:16:57Z</dcterms:modified>
</cp:coreProperties>
</file>