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1040050"/>
  <p:notesSz cx="29459238" cy="41986200"/>
  <p:defaultTextStyle>
    <a:defPPr>
      <a:defRPr lang="de-DE"/>
    </a:defPPr>
    <a:lvl1pPr algn="l" defTabSz="2097088" rtl="0" fontAlgn="base">
      <a:spcBef>
        <a:spcPct val="0"/>
      </a:spcBef>
      <a:spcAft>
        <a:spcPct val="0"/>
      </a:spcAft>
      <a:defRPr sz="8300" kern="1200">
        <a:solidFill>
          <a:schemeClr val="tx1"/>
        </a:solidFill>
        <a:latin typeface="Calibri" charset="0"/>
        <a:ea typeface="ヒラギノ角ゴ Pro W3" charset="0"/>
        <a:cs typeface="ヒラギノ角ゴ Pro W3" charset="0"/>
      </a:defRPr>
    </a:lvl1pPr>
    <a:lvl2pPr marL="2097088" indent="-1639888" algn="l" defTabSz="2097088" rtl="0" fontAlgn="base">
      <a:spcBef>
        <a:spcPct val="0"/>
      </a:spcBef>
      <a:spcAft>
        <a:spcPct val="0"/>
      </a:spcAft>
      <a:defRPr sz="8300" kern="1200">
        <a:solidFill>
          <a:schemeClr val="tx1"/>
        </a:solidFill>
        <a:latin typeface="Calibri" charset="0"/>
        <a:ea typeface="ヒラギノ角ゴ Pro W3" charset="0"/>
        <a:cs typeface="ヒラギノ角ゴ Pro W3" charset="0"/>
      </a:defRPr>
    </a:lvl2pPr>
    <a:lvl3pPr marL="4195763" indent="-3281363" algn="l" defTabSz="2097088" rtl="0" fontAlgn="base">
      <a:spcBef>
        <a:spcPct val="0"/>
      </a:spcBef>
      <a:spcAft>
        <a:spcPct val="0"/>
      </a:spcAft>
      <a:defRPr sz="8300" kern="1200">
        <a:solidFill>
          <a:schemeClr val="tx1"/>
        </a:solidFill>
        <a:latin typeface="Calibri" charset="0"/>
        <a:ea typeface="ヒラギノ角ゴ Pro W3" charset="0"/>
        <a:cs typeface="ヒラギノ角ゴ Pro W3" charset="0"/>
      </a:defRPr>
    </a:lvl3pPr>
    <a:lvl4pPr marL="6292850" indent="-4921250" algn="l" defTabSz="2097088" rtl="0" fontAlgn="base">
      <a:spcBef>
        <a:spcPct val="0"/>
      </a:spcBef>
      <a:spcAft>
        <a:spcPct val="0"/>
      </a:spcAft>
      <a:defRPr sz="8300" kern="1200">
        <a:solidFill>
          <a:schemeClr val="tx1"/>
        </a:solidFill>
        <a:latin typeface="Calibri" charset="0"/>
        <a:ea typeface="ヒラギノ角ゴ Pro W3" charset="0"/>
        <a:cs typeface="ヒラギノ角ゴ Pro W3" charset="0"/>
      </a:defRPr>
    </a:lvl4pPr>
    <a:lvl5pPr marL="8391525" indent="-6562725" algn="l" defTabSz="2097088" rtl="0" fontAlgn="base">
      <a:spcBef>
        <a:spcPct val="0"/>
      </a:spcBef>
      <a:spcAft>
        <a:spcPct val="0"/>
      </a:spcAft>
      <a:defRPr sz="8300"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sz="8300"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sz="8300"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sz="8300"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sz="8300"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4528" userDrawn="1">
          <p15:clr>
            <a:srgbClr val="A4A3A4"/>
          </p15:clr>
        </p15:guide>
        <p15:guide id="2" orient="horz" pos="2597" userDrawn="1">
          <p15:clr>
            <a:srgbClr val="A4A3A4"/>
          </p15:clr>
        </p15:guide>
        <p15:guide id="3" orient="horz" pos="3466" userDrawn="1">
          <p15:clr>
            <a:srgbClr val="A4A3A4"/>
          </p15:clr>
        </p15:guide>
        <p15:guide id="4" pos="912" userDrawn="1">
          <p15:clr>
            <a:srgbClr val="A4A3A4"/>
          </p15:clr>
        </p15:guide>
        <p15:guide id="5" pos="181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o Bareth" initials="MB" lastIdx="4" clrIdx="0">
    <p:extLst>
      <p:ext uri="{19B8F6BF-5375-455C-9EA6-DF929625EA0E}">
        <p15:presenceInfo xmlns:p15="http://schemas.microsoft.com/office/powerpoint/2012/main" userId="S-1-5-21-96029189-1708094328-1705926234-92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a:srgbClr val="B8D8DC"/>
    <a:srgbClr val="004A5F"/>
    <a:srgbClr val="065E71"/>
    <a:srgbClr val="04596E"/>
    <a:srgbClr val="003D52"/>
    <a:srgbClr val="013950"/>
    <a:srgbClr val="065B6F"/>
    <a:srgbClr val="9DC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6807" autoAdjust="0"/>
  </p:normalViewPr>
  <p:slideViewPr>
    <p:cSldViewPr snapToGrid="0" snapToObjects="1" showGuides="1">
      <p:cViewPr>
        <p:scale>
          <a:sx n="100" d="100"/>
          <a:sy n="100" d="100"/>
        </p:scale>
        <p:origin x="72" y="-16206"/>
      </p:cViewPr>
      <p:guideLst>
        <p:guide orient="horz" pos="24528"/>
        <p:guide orient="horz" pos="2597"/>
        <p:guide orient="horz" pos="3466"/>
        <p:guide pos="912"/>
        <p:guide pos="1815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04T22:34:21.979" idx="2">
    <p:pos x="21803" y="4134"/>
    <p:text>1 Inch border cube</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0"/>
            <a:ext cx="12765670" cy="2106602"/>
          </a:xfrm>
          <a:prstGeom prst="rect">
            <a:avLst/>
          </a:prstGeom>
        </p:spPr>
        <p:txBody>
          <a:bodyPr vert="horz" lIns="408065" tIns="204032" rIns="408065" bIns="204032" rtlCol="0"/>
          <a:lstStyle>
            <a:lvl1pPr algn="l">
              <a:defRPr sz="5400"/>
            </a:lvl1pPr>
          </a:lstStyle>
          <a:p>
            <a:endParaRPr lang="en-US"/>
          </a:p>
        </p:txBody>
      </p:sp>
      <p:sp>
        <p:nvSpPr>
          <p:cNvPr id="3" name="Datumsplatzhalter 2"/>
          <p:cNvSpPr>
            <a:spLocks noGrp="1"/>
          </p:cNvSpPr>
          <p:nvPr>
            <p:ph type="dt" idx="1"/>
          </p:nvPr>
        </p:nvSpPr>
        <p:spPr>
          <a:xfrm>
            <a:off x="16686751" y="0"/>
            <a:ext cx="12765670" cy="2106602"/>
          </a:xfrm>
          <a:prstGeom prst="rect">
            <a:avLst/>
          </a:prstGeom>
        </p:spPr>
        <p:txBody>
          <a:bodyPr vert="horz" lIns="408065" tIns="204032" rIns="408065" bIns="204032" rtlCol="0"/>
          <a:lstStyle>
            <a:lvl1pPr algn="r">
              <a:defRPr sz="5400"/>
            </a:lvl1pPr>
          </a:lstStyle>
          <a:p>
            <a:fld id="{8A67DA45-D651-4FD3-BF53-C0882731D7FE}" type="datetimeFigureOut">
              <a:rPr lang="en-US" smtClean="0"/>
              <a:t>2/7/2024</a:t>
            </a:fld>
            <a:endParaRPr lang="en-US"/>
          </a:p>
        </p:txBody>
      </p:sp>
      <p:sp>
        <p:nvSpPr>
          <p:cNvPr id="4" name="Folienbildplatzhalter 3"/>
          <p:cNvSpPr>
            <a:spLocks noGrp="1" noRot="1" noChangeAspect="1"/>
          </p:cNvSpPr>
          <p:nvPr>
            <p:ph type="sldImg" idx="2"/>
          </p:nvPr>
        </p:nvSpPr>
        <p:spPr>
          <a:xfrm>
            <a:off x="9504363" y="5248275"/>
            <a:ext cx="10450512" cy="14170025"/>
          </a:xfrm>
          <a:prstGeom prst="rect">
            <a:avLst/>
          </a:prstGeom>
          <a:noFill/>
          <a:ln w="12700">
            <a:solidFill>
              <a:prstClr val="black"/>
            </a:solidFill>
          </a:ln>
        </p:spPr>
        <p:txBody>
          <a:bodyPr vert="horz" lIns="408065" tIns="204032" rIns="408065" bIns="204032" rtlCol="0" anchor="ctr"/>
          <a:lstStyle/>
          <a:p>
            <a:endParaRPr lang="en-US"/>
          </a:p>
        </p:txBody>
      </p:sp>
      <p:sp>
        <p:nvSpPr>
          <p:cNvPr id="5" name="Notizenplatzhalter 4"/>
          <p:cNvSpPr>
            <a:spLocks noGrp="1"/>
          </p:cNvSpPr>
          <p:nvPr>
            <p:ph type="body" sz="quarter" idx="3"/>
          </p:nvPr>
        </p:nvSpPr>
        <p:spPr>
          <a:xfrm>
            <a:off x="2945924" y="20205859"/>
            <a:ext cx="23567390" cy="16532066"/>
          </a:xfrm>
          <a:prstGeom prst="rect">
            <a:avLst/>
          </a:prstGeom>
        </p:spPr>
        <p:txBody>
          <a:bodyPr vert="horz" lIns="408065" tIns="204032" rIns="408065" bIns="20403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4" y="39879610"/>
            <a:ext cx="12765670" cy="2106597"/>
          </a:xfrm>
          <a:prstGeom prst="rect">
            <a:avLst/>
          </a:prstGeom>
        </p:spPr>
        <p:txBody>
          <a:bodyPr vert="horz" lIns="408065" tIns="204032" rIns="408065" bIns="204032" rtlCol="0" anchor="b"/>
          <a:lstStyle>
            <a:lvl1pPr algn="l">
              <a:defRPr sz="5400"/>
            </a:lvl1pPr>
          </a:lstStyle>
          <a:p>
            <a:endParaRPr lang="en-US"/>
          </a:p>
        </p:txBody>
      </p:sp>
      <p:sp>
        <p:nvSpPr>
          <p:cNvPr id="7" name="Foliennummernplatzhalter 6"/>
          <p:cNvSpPr>
            <a:spLocks noGrp="1"/>
          </p:cNvSpPr>
          <p:nvPr>
            <p:ph type="sldNum" sz="quarter" idx="5"/>
          </p:nvPr>
        </p:nvSpPr>
        <p:spPr>
          <a:xfrm>
            <a:off x="16686751" y="39879610"/>
            <a:ext cx="12765670" cy="2106597"/>
          </a:xfrm>
          <a:prstGeom prst="rect">
            <a:avLst/>
          </a:prstGeom>
        </p:spPr>
        <p:txBody>
          <a:bodyPr vert="horz" lIns="408065" tIns="204032" rIns="408065" bIns="204032" rtlCol="0" anchor="b"/>
          <a:lstStyle>
            <a:lvl1pPr algn="r">
              <a:defRPr sz="5400"/>
            </a:lvl1pPr>
          </a:lstStyle>
          <a:p>
            <a:fld id="{39FBF6FF-82CA-49C5-99BC-286085437F79}" type="slidenum">
              <a:rPr lang="en-US" smtClean="0"/>
              <a:t>‹#›</a:t>
            </a:fld>
            <a:endParaRPr lang="en-US"/>
          </a:p>
        </p:txBody>
      </p:sp>
    </p:spTree>
    <p:extLst>
      <p:ext uri="{BB962C8B-B14F-4D97-AF65-F5344CB8AC3E}">
        <p14:creationId xmlns:p14="http://schemas.microsoft.com/office/powerpoint/2010/main" val="268870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4363" y="5248275"/>
            <a:ext cx="10450512" cy="141700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39FBF6FF-82CA-49C5-99BC-286085437F79}" type="slidenum">
              <a:rPr lang="en-US" smtClean="0"/>
              <a:t>1</a:t>
            </a:fld>
            <a:endParaRPr lang="en-US"/>
          </a:p>
        </p:txBody>
      </p:sp>
    </p:spTree>
    <p:extLst>
      <p:ext uri="{BB962C8B-B14F-4D97-AF65-F5344CB8AC3E}">
        <p14:creationId xmlns:p14="http://schemas.microsoft.com/office/powerpoint/2010/main" val="28153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642" y="12749019"/>
            <a:ext cx="25733931" cy="8797011"/>
          </a:xfrm>
        </p:spPr>
        <p:txBody>
          <a:bodyPr/>
          <a:lstStyle/>
          <a:p>
            <a:r>
              <a:rPr lang="de-DE"/>
              <a:t>Mastertitelformat bearbeiten</a:t>
            </a:r>
          </a:p>
        </p:txBody>
      </p:sp>
      <p:sp>
        <p:nvSpPr>
          <p:cNvPr id="3" name="Untertitel 2"/>
          <p:cNvSpPr>
            <a:spLocks noGrp="1"/>
          </p:cNvSpPr>
          <p:nvPr>
            <p:ph type="subTitle" idx="1"/>
          </p:nvPr>
        </p:nvSpPr>
        <p:spPr>
          <a:xfrm>
            <a:off x="4541283" y="23256028"/>
            <a:ext cx="21192649" cy="10488013"/>
          </a:xfrm>
        </p:spPr>
        <p:txBody>
          <a:bodyPr/>
          <a:lstStyle>
            <a:lvl1pPr marL="0" indent="0" algn="ctr">
              <a:buNone/>
              <a:defRPr>
                <a:solidFill>
                  <a:schemeClr val="tx1">
                    <a:tint val="75000"/>
                  </a:schemeClr>
                </a:solidFill>
              </a:defRPr>
            </a:lvl1pPr>
            <a:lvl2pPr marL="2011230" indent="0" algn="ctr">
              <a:buNone/>
              <a:defRPr>
                <a:solidFill>
                  <a:schemeClr val="tx1">
                    <a:tint val="75000"/>
                  </a:schemeClr>
                </a:solidFill>
              </a:defRPr>
            </a:lvl2pPr>
            <a:lvl3pPr marL="4022460" indent="0" algn="ctr">
              <a:buNone/>
              <a:defRPr>
                <a:solidFill>
                  <a:schemeClr val="tx1">
                    <a:tint val="75000"/>
                  </a:schemeClr>
                </a:solidFill>
              </a:defRPr>
            </a:lvl3pPr>
            <a:lvl4pPr marL="6033689" indent="0" algn="ctr">
              <a:buNone/>
              <a:defRPr>
                <a:solidFill>
                  <a:schemeClr val="tx1">
                    <a:tint val="75000"/>
                  </a:schemeClr>
                </a:solidFill>
              </a:defRPr>
            </a:lvl4pPr>
            <a:lvl5pPr marL="8044919" indent="0" algn="ctr">
              <a:buNone/>
              <a:defRPr>
                <a:solidFill>
                  <a:schemeClr val="tx1">
                    <a:tint val="75000"/>
                  </a:schemeClr>
                </a:solidFill>
              </a:defRPr>
            </a:lvl5pPr>
            <a:lvl6pPr marL="10056149" indent="0" algn="ctr">
              <a:buNone/>
              <a:defRPr>
                <a:solidFill>
                  <a:schemeClr val="tx1">
                    <a:tint val="75000"/>
                  </a:schemeClr>
                </a:solidFill>
              </a:defRPr>
            </a:lvl6pPr>
            <a:lvl7pPr marL="12067379" indent="0" algn="ctr">
              <a:buNone/>
              <a:defRPr>
                <a:solidFill>
                  <a:schemeClr val="tx1">
                    <a:tint val="75000"/>
                  </a:schemeClr>
                </a:solidFill>
              </a:defRPr>
            </a:lvl7pPr>
            <a:lvl8pPr marL="14078609" indent="0" algn="ctr">
              <a:buNone/>
              <a:defRPr>
                <a:solidFill>
                  <a:schemeClr val="tx1">
                    <a:tint val="75000"/>
                  </a:schemeClr>
                </a:solidFill>
              </a:defRPr>
            </a:lvl8pPr>
            <a:lvl9pPr marL="16089838"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pPr>
              <a:defRPr/>
            </a:pPr>
            <a:fld id="{CC837E94-D339-8748-A617-5F0C50FDEF43}" type="datetimeFigureOut">
              <a:rPr lang="de-DE"/>
              <a:pPr>
                <a:defRPr/>
              </a:pPr>
              <a:t>07.02.2024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0AFEA19-8206-AB44-86F2-3003B671A0DB}" type="slidenum">
              <a:rPr lang="de-DE"/>
              <a:pPr>
                <a:defRPr/>
              </a:pPr>
              <a:t>‹#›</a:t>
            </a:fld>
            <a:endParaRPr lang="de-DE"/>
          </a:p>
        </p:txBody>
      </p:sp>
    </p:spTree>
    <p:extLst>
      <p:ext uri="{BB962C8B-B14F-4D97-AF65-F5344CB8AC3E}">
        <p14:creationId xmlns:p14="http://schemas.microsoft.com/office/powerpoint/2010/main" val="2404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3FD2A3C-A3E3-974D-AC15-EF6E3BD95192}" type="datetimeFigureOut">
              <a:rPr lang="de-DE"/>
              <a:pPr>
                <a:defRPr/>
              </a:pPr>
              <a:t>07.02.2024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BA3549A-1CD6-6B48-97DD-96FCA1052A78}" type="slidenum">
              <a:rPr lang="de-DE"/>
              <a:pPr>
                <a:defRPr/>
              </a:pPr>
              <a:t>‹#›</a:t>
            </a:fld>
            <a:endParaRPr lang="de-DE"/>
          </a:p>
        </p:txBody>
      </p:sp>
    </p:spTree>
    <p:extLst>
      <p:ext uri="{BB962C8B-B14F-4D97-AF65-F5344CB8AC3E}">
        <p14:creationId xmlns:p14="http://schemas.microsoft.com/office/powerpoint/2010/main" val="426947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586928" y="10355013"/>
            <a:ext cx="22527702" cy="220552269"/>
          </a:xfrm>
        </p:spPr>
        <p:txBody>
          <a:bodyPr vert="eaVert"/>
          <a:lstStyle/>
          <a:p>
            <a:r>
              <a:rPr lang="de-DE"/>
              <a:t>Mastertitelformat bearbeiten</a:t>
            </a:r>
          </a:p>
        </p:txBody>
      </p:sp>
      <p:sp>
        <p:nvSpPr>
          <p:cNvPr id="3" name="Vertikaler Textplatzhalter 2"/>
          <p:cNvSpPr>
            <a:spLocks noGrp="1"/>
          </p:cNvSpPr>
          <p:nvPr>
            <p:ph type="body" orient="vert" idx="1"/>
          </p:nvPr>
        </p:nvSpPr>
        <p:spPr>
          <a:xfrm>
            <a:off x="5003823" y="10355013"/>
            <a:ext cx="67078519" cy="22055226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E6815EB-8155-C440-A7C2-73B86D9B9B89}" type="datetimeFigureOut">
              <a:rPr lang="de-DE"/>
              <a:pPr>
                <a:defRPr/>
              </a:pPr>
              <a:t>07.02.2024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6F9EBDE-A163-7C4C-957E-7BA34B2D02E3}" type="slidenum">
              <a:rPr lang="de-DE"/>
              <a:pPr>
                <a:defRPr/>
              </a:pPr>
              <a:t>‹#›</a:t>
            </a:fld>
            <a:endParaRPr lang="de-DE"/>
          </a:p>
        </p:txBody>
      </p:sp>
    </p:spTree>
    <p:extLst>
      <p:ext uri="{BB962C8B-B14F-4D97-AF65-F5344CB8AC3E}">
        <p14:creationId xmlns:p14="http://schemas.microsoft.com/office/powerpoint/2010/main" val="47939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8FA36DFA-AD40-C74C-8D29-923B621CF6B0}" type="datetimeFigureOut">
              <a:rPr lang="de-DE"/>
              <a:pPr>
                <a:defRPr/>
              </a:pPr>
              <a:t>07.02.2024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004E6E3-B8F6-9443-873D-EAA410F3EA63}" type="slidenum">
              <a:rPr lang="de-DE"/>
              <a:pPr>
                <a:defRPr/>
              </a:pPr>
              <a:t>‹#›</a:t>
            </a:fld>
            <a:endParaRPr lang="de-DE"/>
          </a:p>
        </p:txBody>
      </p:sp>
    </p:spTree>
    <p:extLst>
      <p:ext uri="{BB962C8B-B14F-4D97-AF65-F5344CB8AC3E}">
        <p14:creationId xmlns:p14="http://schemas.microsoft.com/office/powerpoint/2010/main" val="193528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1535" y="26372035"/>
            <a:ext cx="25733931" cy="8151011"/>
          </a:xfrm>
        </p:spPr>
        <p:txBody>
          <a:bodyPr anchor="t"/>
          <a:lstStyle>
            <a:lvl1pPr algn="l">
              <a:defRPr sz="17638" b="1" cap="all"/>
            </a:lvl1pPr>
          </a:lstStyle>
          <a:p>
            <a:r>
              <a:rPr lang="de-DE"/>
              <a:t>Mastertitelformat bearbeiten</a:t>
            </a:r>
          </a:p>
        </p:txBody>
      </p:sp>
      <p:sp>
        <p:nvSpPr>
          <p:cNvPr id="3" name="Textplatzhalter 2"/>
          <p:cNvSpPr>
            <a:spLocks noGrp="1"/>
          </p:cNvSpPr>
          <p:nvPr>
            <p:ph type="body" idx="1"/>
          </p:nvPr>
        </p:nvSpPr>
        <p:spPr>
          <a:xfrm>
            <a:off x="2391535" y="17394528"/>
            <a:ext cx="25733931" cy="8977509"/>
          </a:xfrm>
        </p:spPr>
        <p:txBody>
          <a:bodyPr anchor="b"/>
          <a:lstStyle>
            <a:lvl1pPr marL="0" indent="0">
              <a:buNone/>
              <a:defRPr sz="8819">
                <a:solidFill>
                  <a:schemeClr val="tx1">
                    <a:tint val="75000"/>
                  </a:schemeClr>
                </a:solidFill>
              </a:defRPr>
            </a:lvl1pPr>
            <a:lvl2pPr marL="2011230" indent="0">
              <a:buNone/>
              <a:defRPr sz="7956">
                <a:solidFill>
                  <a:schemeClr val="tx1">
                    <a:tint val="75000"/>
                  </a:schemeClr>
                </a:solidFill>
              </a:defRPr>
            </a:lvl2pPr>
            <a:lvl3pPr marL="4022460" indent="0">
              <a:buNone/>
              <a:defRPr sz="6998">
                <a:solidFill>
                  <a:schemeClr val="tx1">
                    <a:tint val="75000"/>
                  </a:schemeClr>
                </a:solidFill>
              </a:defRPr>
            </a:lvl3pPr>
            <a:lvl4pPr marL="6033689" indent="0">
              <a:buNone/>
              <a:defRPr sz="6135">
                <a:solidFill>
                  <a:schemeClr val="tx1">
                    <a:tint val="75000"/>
                  </a:schemeClr>
                </a:solidFill>
              </a:defRPr>
            </a:lvl4pPr>
            <a:lvl5pPr marL="8044919" indent="0">
              <a:buNone/>
              <a:defRPr sz="6135">
                <a:solidFill>
                  <a:schemeClr val="tx1">
                    <a:tint val="75000"/>
                  </a:schemeClr>
                </a:solidFill>
              </a:defRPr>
            </a:lvl5pPr>
            <a:lvl6pPr marL="10056149" indent="0">
              <a:buNone/>
              <a:defRPr sz="6135">
                <a:solidFill>
                  <a:schemeClr val="tx1">
                    <a:tint val="75000"/>
                  </a:schemeClr>
                </a:solidFill>
              </a:defRPr>
            </a:lvl6pPr>
            <a:lvl7pPr marL="12067379" indent="0">
              <a:buNone/>
              <a:defRPr sz="6135">
                <a:solidFill>
                  <a:schemeClr val="tx1">
                    <a:tint val="75000"/>
                  </a:schemeClr>
                </a:solidFill>
              </a:defRPr>
            </a:lvl7pPr>
            <a:lvl8pPr marL="14078609" indent="0">
              <a:buNone/>
              <a:defRPr sz="6135">
                <a:solidFill>
                  <a:schemeClr val="tx1">
                    <a:tint val="75000"/>
                  </a:schemeClr>
                </a:solidFill>
              </a:defRPr>
            </a:lvl8pPr>
            <a:lvl9pPr marL="16089838" indent="0">
              <a:buNone/>
              <a:defRPr sz="6135">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pPr>
              <a:defRPr/>
            </a:pPr>
            <a:fld id="{08254250-1A51-2646-A9C4-1A6847BFD4A5}" type="datetimeFigureOut">
              <a:rPr lang="de-DE"/>
              <a:pPr>
                <a:defRPr/>
              </a:pPr>
              <a:t>07.02.2024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4295E60-593C-5143-83FD-7E9A92A1D38D}" type="slidenum">
              <a:rPr lang="de-DE"/>
              <a:pPr>
                <a:defRPr/>
              </a:pPr>
              <a:t>‹#›</a:t>
            </a:fld>
            <a:endParaRPr lang="de-DE"/>
          </a:p>
        </p:txBody>
      </p:sp>
    </p:spTree>
    <p:extLst>
      <p:ext uri="{BB962C8B-B14F-4D97-AF65-F5344CB8AC3E}">
        <p14:creationId xmlns:p14="http://schemas.microsoft.com/office/powerpoint/2010/main" val="207555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5003820" y="60315580"/>
            <a:ext cx="44803110" cy="170591705"/>
          </a:xfrm>
        </p:spPr>
        <p:txBody>
          <a:bodyPr/>
          <a:lstStyle>
            <a:lvl1pPr>
              <a:defRPr sz="12270"/>
            </a:lvl1pPr>
            <a:lvl2pPr>
              <a:defRPr sz="10545"/>
            </a:lvl2pPr>
            <a:lvl3pPr>
              <a:defRPr sz="8819"/>
            </a:lvl3pPr>
            <a:lvl4pPr>
              <a:defRPr sz="7956"/>
            </a:lvl4pPr>
            <a:lvl5pPr>
              <a:defRPr sz="7956"/>
            </a:lvl5pPr>
            <a:lvl6pPr>
              <a:defRPr sz="7956"/>
            </a:lvl6pPr>
            <a:lvl7pPr>
              <a:defRPr sz="7956"/>
            </a:lvl7pPr>
            <a:lvl8pPr>
              <a:defRPr sz="7956"/>
            </a:lvl8pPr>
            <a:lvl9pPr>
              <a:defRPr sz="795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311518" y="60315580"/>
            <a:ext cx="44803110" cy="170591705"/>
          </a:xfrm>
        </p:spPr>
        <p:txBody>
          <a:bodyPr/>
          <a:lstStyle>
            <a:lvl1pPr>
              <a:defRPr sz="12270"/>
            </a:lvl1pPr>
            <a:lvl2pPr>
              <a:defRPr sz="10545"/>
            </a:lvl2pPr>
            <a:lvl3pPr>
              <a:defRPr sz="8819"/>
            </a:lvl3pPr>
            <a:lvl4pPr>
              <a:defRPr sz="7956"/>
            </a:lvl4pPr>
            <a:lvl5pPr>
              <a:defRPr sz="7956"/>
            </a:lvl5pPr>
            <a:lvl6pPr>
              <a:defRPr sz="7956"/>
            </a:lvl6pPr>
            <a:lvl7pPr>
              <a:defRPr sz="7956"/>
            </a:lvl7pPr>
            <a:lvl8pPr>
              <a:defRPr sz="7956"/>
            </a:lvl8pPr>
            <a:lvl9pPr>
              <a:defRPr sz="795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DBFF4B75-78E4-904E-A47D-EB2A67BEB99D}" type="datetimeFigureOut">
              <a:rPr lang="de-DE"/>
              <a:pPr>
                <a:defRPr/>
              </a:pPr>
              <a:t>07.02.2024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A0F60D0-3288-764A-8862-854B43B79AFB}" type="slidenum">
              <a:rPr lang="de-DE"/>
              <a:pPr>
                <a:defRPr/>
              </a:pPr>
              <a:t>‹#›</a:t>
            </a:fld>
            <a:endParaRPr lang="de-DE"/>
          </a:p>
        </p:txBody>
      </p:sp>
    </p:spTree>
    <p:extLst>
      <p:ext uri="{BB962C8B-B14F-4D97-AF65-F5344CB8AC3E}">
        <p14:creationId xmlns:p14="http://schemas.microsoft.com/office/powerpoint/2010/main" val="560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3761" y="1643506"/>
            <a:ext cx="27247692" cy="6840009"/>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1513761" y="9186515"/>
            <a:ext cx="13376810" cy="3828501"/>
          </a:xfrm>
        </p:spPr>
        <p:txBody>
          <a:bodyPr anchor="b"/>
          <a:lstStyle>
            <a:lvl1pPr marL="0" indent="0">
              <a:buNone/>
              <a:defRPr sz="10545" b="1"/>
            </a:lvl1pPr>
            <a:lvl2pPr marL="2011230" indent="0">
              <a:buNone/>
              <a:defRPr sz="8819" b="1"/>
            </a:lvl2pPr>
            <a:lvl3pPr marL="4022460" indent="0">
              <a:buNone/>
              <a:defRPr sz="7956" b="1"/>
            </a:lvl3pPr>
            <a:lvl4pPr marL="6033689" indent="0">
              <a:buNone/>
              <a:defRPr sz="6998" b="1"/>
            </a:lvl4pPr>
            <a:lvl5pPr marL="8044919" indent="0">
              <a:buNone/>
              <a:defRPr sz="6998" b="1"/>
            </a:lvl5pPr>
            <a:lvl6pPr marL="10056149" indent="0">
              <a:buNone/>
              <a:defRPr sz="6998" b="1"/>
            </a:lvl6pPr>
            <a:lvl7pPr marL="12067379" indent="0">
              <a:buNone/>
              <a:defRPr sz="6998" b="1"/>
            </a:lvl7pPr>
            <a:lvl8pPr marL="14078609" indent="0">
              <a:buNone/>
              <a:defRPr sz="6998" b="1"/>
            </a:lvl8pPr>
            <a:lvl9pPr marL="16089838" indent="0">
              <a:buNone/>
              <a:defRPr sz="6998" b="1"/>
            </a:lvl9pPr>
          </a:lstStyle>
          <a:p>
            <a:pPr lvl="0"/>
            <a:r>
              <a:rPr lang="de-DE"/>
              <a:t>Mastertextformat bearbeiten</a:t>
            </a:r>
          </a:p>
        </p:txBody>
      </p:sp>
      <p:sp>
        <p:nvSpPr>
          <p:cNvPr id="4" name="Inhaltsplatzhalter 3"/>
          <p:cNvSpPr>
            <a:spLocks noGrp="1"/>
          </p:cNvSpPr>
          <p:nvPr>
            <p:ph sz="half" idx="2"/>
          </p:nvPr>
        </p:nvSpPr>
        <p:spPr>
          <a:xfrm>
            <a:off x="1513761" y="13015016"/>
            <a:ext cx="13376810" cy="23645533"/>
          </a:xfrm>
        </p:spPr>
        <p:txBody>
          <a:bodyPr/>
          <a:lstStyle>
            <a:lvl1pPr>
              <a:defRPr sz="10545"/>
            </a:lvl1pPr>
            <a:lvl2pPr>
              <a:defRPr sz="8819"/>
            </a:lvl2pPr>
            <a:lvl3pPr>
              <a:defRPr sz="7956"/>
            </a:lvl3pPr>
            <a:lvl4pPr>
              <a:defRPr sz="6998"/>
            </a:lvl4pPr>
            <a:lvl5pPr>
              <a:defRPr sz="6998"/>
            </a:lvl5pPr>
            <a:lvl6pPr>
              <a:defRPr sz="6998"/>
            </a:lvl6pPr>
            <a:lvl7pPr>
              <a:defRPr sz="6998"/>
            </a:lvl7pPr>
            <a:lvl8pPr>
              <a:defRPr sz="6998"/>
            </a:lvl8pPr>
            <a:lvl9pPr>
              <a:defRPr sz="699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79390" y="9186515"/>
            <a:ext cx="13382064" cy="3828501"/>
          </a:xfrm>
        </p:spPr>
        <p:txBody>
          <a:bodyPr anchor="b"/>
          <a:lstStyle>
            <a:lvl1pPr marL="0" indent="0">
              <a:buNone/>
              <a:defRPr sz="10545" b="1"/>
            </a:lvl1pPr>
            <a:lvl2pPr marL="2011230" indent="0">
              <a:buNone/>
              <a:defRPr sz="8819" b="1"/>
            </a:lvl2pPr>
            <a:lvl3pPr marL="4022460" indent="0">
              <a:buNone/>
              <a:defRPr sz="7956" b="1"/>
            </a:lvl3pPr>
            <a:lvl4pPr marL="6033689" indent="0">
              <a:buNone/>
              <a:defRPr sz="6998" b="1"/>
            </a:lvl4pPr>
            <a:lvl5pPr marL="8044919" indent="0">
              <a:buNone/>
              <a:defRPr sz="6998" b="1"/>
            </a:lvl5pPr>
            <a:lvl6pPr marL="10056149" indent="0">
              <a:buNone/>
              <a:defRPr sz="6998" b="1"/>
            </a:lvl6pPr>
            <a:lvl7pPr marL="12067379" indent="0">
              <a:buNone/>
              <a:defRPr sz="6998" b="1"/>
            </a:lvl7pPr>
            <a:lvl8pPr marL="14078609" indent="0">
              <a:buNone/>
              <a:defRPr sz="6998" b="1"/>
            </a:lvl8pPr>
            <a:lvl9pPr marL="16089838" indent="0">
              <a:buNone/>
              <a:defRPr sz="6998" b="1"/>
            </a:lvl9pPr>
          </a:lstStyle>
          <a:p>
            <a:pPr lvl="0"/>
            <a:r>
              <a:rPr lang="de-DE"/>
              <a:t>Mastertextformat bearbeiten</a:t>
            </a:r>
          </a:p>
        </p:txBody>
      </p:sp>
      <p:sp>
        <p:nvSpPr>
          <p:cNvPr id="6" name="Inhaltsplatzhalter 5"/>
          <p:cNvSpPr>
            <a:spLocks noGrp="1"/>
          </p:cNvSpPr>
          <p:nvPr>
            <p:ph sz="quarter" idx="4"/>
          </p:nvPr>
        </p:nvSpPr>
        <p:spPr>
          <a:xfrm>
            <a:off x="15379390" y="13015016"/>
            <a:ext cx="13382064" cy="23645533"/>
          </a:xfrm>
        </p:spPr>
        <p:txBody>
          <a:bodyPr/>
          <a:lstStyle>
            <a:lvl1pPr>
              <a:defRPr sz="10545"/>
            </a:lvl1pPr>
            <a:lvl2pPr>
              <a:defRPr sz="8819"/>
            </a:lvl2pPr>
            <a:lvl3pPr>
              <a:defRPr sz="7956"/>
            </a:lvl3pPr>
            <a:lvl4pPr>
              <a:defRPr sz="6998"/>
            </a:lvl4pPr>
            <a:lvl5pPr>
              <a:defRPr sz="6998"/>
            </a:lvl5pPr>
            <a:lvl6pPr>
              <a:defRPr sz="6998"/>
            </a:lvl6pPr>
            <a:lvl7pPr>
              <a:defRPr sz="6998"/>
            </a:lvl7pPr>
            <a:lvl8pPr>
              <a:defRPr sz="6998"/>
            </a:lvl8pPr>
            <a:lvl9pPr>
              <a:defRPr sz="699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8515EA43-0443-1948-AAC1-207F38FACE98}" type="datetimeFigureOut">
              <a:rPr lang="de-DE"/>
              <a:pPr>
                <a:defRPr/>
              </a:pPr>
              <a:t>07.02.2024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3EE2080E-F405-2041-A3D2-56FAF88DE9ED}" type="slidenum">
              <a:rPr lang="de-DE"/>
              <a:pPr>
                <a:defRPr/>
              </a:pPr>
              <a:t>‹#›</a:t>
            </a:fld>
            <a:endParaRPr lang="de-DE"/>
          </a:p>
        </p:txBody>
      </p:sp>
    </p:spTree>
    <p:extLst>
      <p:ext uri="{BB962C8B-B14F-4D97-AF65-F5344CB8AC3E}">
        <p14:creationId xmlns:p14="http://schemas.microsoft.com/office/powerpoint/2010/main" val="224777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pPr>
              <a:defRPr/>
            </a:pPr>
            <a:fld id="{F5D5CF7F-705B-1942-A52C-32D8565DA36D}" type="datetimeFigureOut">
              <a:rPr lang="de-DE"/>
              <a:pPr>
                <a:defRPr/>
              </a:pPr>
              <a:t>07.02.2024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8FFFA03-3D44-C14C-A4BB-D79745066F22}" type="slidenum">
              <a:rPr lang="de-DE"/>
              <a:pPr>
                <a:defRPr/>
              </a:pPr>
              <a:t>‹#›</a:t>
            </a:fld>
            <a:endParaRPr lang="de-DE"/>
          </a:p>
        </p:txBody>
      </p:sp>
    </p:spTree>
    <p:extLst>
      <p:ext uri="{BB962C8B-B14F-4D97-AF65-F5344CB8AC3E}">
        <p14:creationId xmlns:p14="http://schemas.microsoft.com/office/powerpoint/2010/main" val="12942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D1520F72-271A-5940-8AAA-4D6E7A332510}" type="datetimeFigureOut">
              <a:rPr lang="de-DE"/>
              <a:pPr>
                <a:defRPr/>
              </a:pPr>
              <a:t>07.02.2024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69249B9E-D5A7-2041-8C1F-33F361D765B7}" type="slidenum">
              <a:rPr lang="de-DE"/>
              <a:pPr>
                <a:defRPr/>
              </a:pPr>
              <a:t>‹#›</a:t>
            </a:fld>
            <a:endParaRPr lang="de-DE"/>
          </a:p>
        </p:txBody>
      </p:sp>
    </p:spTree>
    <p:extLst>
      <p:ext uri="{BB962C8B-B14F-4D97-AF65-F5344CB8AC3E}">
        <p14:creationId xmlns:p14="http://schemas.microsoft.com/office/powerpoint/2010/main" val="246953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513763" y="1634002"/>
            <a:ext cx="9960337" cy="6954009"/>
          </a:xfrm>
        </p:spPr>
        <p:txBody>
          <a:bodyPr anchor="b"/>
          <a:lstStyle>
            <a:lvl1pPr algn="l">
              <a:defRPr sz="8819" b="1"/>
            </a:lvl1pPr>
          </a:lstStyle>
          <a:p>
            <a:r>
              <a:rPr lang="de-DE"/>
              <a:t>Mastertitelformat bearbeiten</a:t>
            </a:r>
          </a:p>
        </p:txBody>
      </p:sp>
      <p:sp>
        <p:nvSpPr>
          <p:cNvPr id="3" name="Inhaltsplatzhalter 2"/>
          <p:cNvSpPr>
            <a:spLocks noGrp="1"/>
          </p:cNvSpPr>
          <p:nvPr>
            <p:ph idx="1"/>
          </p:nvPr>
        </p:nvSpPr>
        <p:spPr>
          <a:xfrm>
            <a:off x="11836769" y="1634006"/>
            <a:ext cx="16924685" cy="35026546"/>
          </a:xfrm>
        </p:spPr>
        <p:txBody>
          <a:bodyPr/>
          <a:lstStyle>
            <a:lvl1pPr>
              <a:defRPr sz="14091"/>
            </a:lvl1pPr>
            <a:lvl2pPr>
              <a:defRPr sz="12270"/>
            </a:lvl2pPr>
            <a:lvl3pPr>
              <a:defRPr sz="10545"/>
            </a:lvl3pPr>
            <a:lvl4pPr>
              <a:defRPr sz="8819"/>
            </a:lvl4pPr>
            <a:lvl5pPr>
              <a:defRPr sz="8819"/>
            </a:lvl5pPr>
            <a:lvl6pPr>
              <a:defRPr sz="8819"/>
            </a:lvl6pPr>
            <a:lvl7pPr>
              <a:defRPr sz="8819"/>
            </a:lvl7pPr>
            <a:lvl8pPr>
              <a:defRPr sz="8819"/>
            </a:lvl8pPr>
            <a:lvl9pPr>
              <a:defRPr sz="881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3763" y="8588014"/>
            <a:ext cx="9960337" cy="28072538"/>
          </a:xfrm>
        </p:spPr>
        <p:txBody>
          <a:bodyPr/>
          <a:lstStyle>
            <a:lvl1pPr marL="0" indent="0">
              <a:buNone/>
              <a:defRPr sz="6135"/>
            </a:lvl1pPr>
            <a:lvl2pPr marL="2011230" indent="0">
              <a:buNone/>
              <a:defRPr sz="5272"/>
            </a:lvl2pPr>
            <a:lvl3pPr marL="4022460" indent="0">
              <a:buNone/>
              <a:defRPr sz="4410"/>
            </a:lvl3pPr>
            <a:lvl4pPr marL="6033689" indent="0">
              <a:buNone/>
              <a:defRPr sz="3930"/>
            </a:lvl4pPr>
            <a:lvl5pPr marL="8044919" indent="0">
              <a:buNone/>
              <a:defRPr sz="3930"/>
            </a:lvl5pPr>
            <a:lvl6pPr marL="10056149" indent="0">
              <a:buNone/>
              <a:defRPr sz="3930"/>
            </a:lvl6pPr>
            <a:lvl7pPr marL="12067379" indent="0">
              <a:buNone/>
              <a:defRPr sz="3930"/>
            </a:lvl7pPr>
            <a:lvl8pPr marL="14078609" indent="0">
              <a:buNone/>
              <a:defRPr sz="3930"/>
            </a:lvl8pPr>
            <a:lvl9pPr marL="16089838" indent="0">
              <a:buNone/>
              <a:defRPr sz="393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E08D790A-96E5-E242-B62E-5DD7AB484AC0}" type="datetimeFigureOut">
              <a:rPr lang="de-DE"/>
              <a:pPr>
                <a:defRPr/>
              </a:pPr>
              <a:t>07.02.2024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C061182-2F3A-F747-843A-29E1E77BD3A4}" type="slidenum">
              <a:rPr lang="de-DE"/>
              <a:pPr>
                <a:defRPr/>
              </a:pPr>
              <a:t>‹#›</a:t>
            </a:fld>
            <a:endParaRPr lang="de-DE"/>
          </a:p>
        </p:txBody>
      </p:sp>
    </p:spTree>
    <p:extLst>
      <p:ext uri="{BB962C8B-B14F-4D97-AF65-F5344CB8AC3E}">
        <p14:creationId xmlns:p14="http://schemas.microsoft.com/office/powerpoint/2010/main" val="17155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934154" y="28728036"/>
            <a:ext cx="18165128" cy="3391507"/>
          </a:xfrm>
        </p:spPr>
        <p:txBody>
          <a:bodyPr anchor="b"/>
          <a:lstStyle>
            <a:lvl1pPr algn="l">
              <a:defRPr sz="8819" b="1"/>
            </a:lvl1pPr>
          </a:lstStyle>
          <a:p>
            <a:r>
              <a:rPr lang="de-DE"/>
              <a:t>Mastertitelformat bearbeiten</a:t>
            </a:r>
          </a:p>
        </p:txBody>
      </p:sp>
      <p:sp>
        <p:nvSpPr>
          <p:cNvPr id="3" name="Bildplatzhalter 2"/>
          <p:cNvSpPr>
            <a:spLocks noGrp="1"/>
          </p:cNvSpPr>
          <p:nvPr>
            <p:ph type="pic" idx="1"/>
          </p:nvPr>
        </p:nvSpPr>
        <p:spPr>
          <a:xfrm>
            <a:off x="5934154" y="3667005"/>
            <a:ext cx="18165128" cy="24624030"/>
          </a:xfrm>
        </p:spPr>
        <p:txBody>
          <a:bodyPr rtlCol="0">
            <a:normAutofit/>
          </a:bodyPr>
          <a:lstStyle>
            <a:lvl1pPr marL="0" indent="0">
              <a:buNone/>
              <a:defRPr sz="14091"/>
            </a:lvl1pPr>
            <a:lvl2pPr marL="2011230" indent="0">
              <a:buNone/>
              <a:defRPr sz="12270"/>
            </a:lvl2pPr>
            <a:lvl3pPr marL="4022460" indent="0">
              <a:buNone/>
              <a:defRPr sz="10545"/>
            </a:lvl3pPr>
            <a:lvl4pPr marL="6033689" indent="0">
              <a:buNone/>
              <a:defRPr sz="8819"/>
            </a:lvl4pPr>
            <a:lvl5pPr marL="8044919" indent="0">
              <a:buNone/>
              <a:defRPr sz="8819"/>
            </a:lvl5pPr>
            <a:lvl6pPr marL="10056149" indent="0">
              <a:buNone/>
              <a:defRPr sz="8819"/>
            </a:lvl6pPr>
            <a:lvl7pPr marL="12067379" indent="0">
              <a:buNone/>
              <a:defRPr sz="8819"/>
            </a:lvl7pPr>
            <a:lvl8pPr marL="14078609" indent="0">
              <a:buNone/>
              <a:defRPr sz="8819"/>
            </a:lvl8pPr>
            <a:lvl9pPr marL="16089838" indent="0">
              <a:buNone/>
              <a:defRPr sz="8819"/>
            </a:lvl9pPr>
          </a:lstStyle>
          <a:p>
            <a:pPr lvl="0"/>
            <a:r>
              <a:rPr lang="de-DE" noProof="0"/>
              <a:t>Bild durch Klicken auf Symbol hinzufügen</a:t>
            </a:r>
          </a:p>
        </p:txBody>
      </p:sp>
      <p:sp>
        <p:nvSpPr>
          <p:cNvPr id="4" name="Textplatzhalter 3"/>
          <p:cNvSpPr>
            <a:spLocks noGrp="1"/>
          </p:cNvSpPr>
          <p:nvPr>
            <p:ph type="body" sz="half" idx="2"/>
          </p:nvPr>
        </p:nvSpPr>
        <p:spPr>
          <a:xfrm>
            <a:off x="5934154" y="32119543"/>
            <a:ext cx="18165128" cy="4816503"/>
          </a:xfrm>
        </p:spPr>
        <p:txBody>
          <a:bodyPr/>
          <a:lstStyle>
            <a:lvl1pPr marL="0" indent="0">
              <a:buNone/>
              <a:defRPr sz="6135"/>
            </a:lvl1pPr>
            <a:lvl2pPr marL="2011230" indent="0">
              <a:buNone/>
              <a:defRPr sz="5272"/>
            </a:lvl2pPr>
            <a:lvl3pPr marL="4022460" indent="0">
              <a:buNone/>
              <a:defRPr sz="4410"/>
            </a:lvl3pPr>
            <a:lvl4pPr marL="6033689" indent="0">
              <a:buNone/>
              <a:defRPr sz="3930"/>
            </a:lvl4pPr>
            <a:lvl5pPr marL="8044919" indent="0">
              <a:buNone/>
              <a:defRPr sz="3930"/>
            </a:lvl5pPr>
            <a:lvl6pPr marL="10056149" indent="0">
              <a:buNone/>
              <a:defRPr sz="3930"/>
            </a:lvl6pPr>
            <a:lvl7pPr marL="12067379" indent="0">
              <a:buNone/>
              <a:defRPr sz="3930"/>
            </a:lvl7pPr>
            <a:lvl8pPr marL="14078609" indent="0">
              <a:buNone/>
              <a:defRPr sz="3930"/>
            </a:lvl8pPr>
            <a:lvl9pPr marL="16089838" indent="0">
              <a:buNone/>
              <a:defRPr sz="393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4941EC6E-45E2-9845-8890-D81BA515429D}" type="datetimeFigureOut">
              <a:rPr lang="de-DE"/>
              <a:pPr>
                <a:defRPr/>
              </a:pPr>
              <a:t>07.02.2024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A6CF14D-6857-554B-ADE6-59D3303E5C92}" type="slidenum">
              <a:rPr lang="de-DE"/>
              <a:pPr>
                <a:defRPr/>
              </a:pPr>
              <a:t>‹#›</a:t>
            </a:fld>
            <a:endParaRPr lang="de-DE"/>
          </a:p>
        </p:txBody>
      </p:sp>
    </p:spTree>
    <p:extLst>
      <p:ext uri="{BB962C8B-B14F-4D97-AF65-F5344CB8AC3E}">
        <p14:creationId xmlns:p14="http://schemas.microsoft.com/office/powerpoint/2010/main" val="1520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514476" y="1643550"/>
            <a:ext cx="27246263" cy="6840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9618" tIns="209809" rIns="419618" bIns="209809"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1514476" y="9576723"/>
            <a:ext cx="27246263" cy="2708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9618" tIns="209809" rIns="419618" bIns="209809"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514475" y="38037528"/>
            <a:ext cx="7062788" cy="2185313"/>
          </a:xfrm>
          <a:prstGeom prst="rect">
            <a:avLst/>
          </a:prstGeom>
        </p:spPr>
        <p:txBody>
          <a:bodyPr vert="horz" lIns="419618" tIns="209809" rIns="419618" bIns="209809" rtlCol="0" anchor="ctr"/>
          <a:lstStyle>
            <a:lvl1pPr algn="l" defTabSz="2011230" fontAlgn="auto">
              <a:spcBef>
                <a:spcPts val="0"/>
              </a:spcBef>
              <a:spcAft>
                <a:spcPts val="0"/>
              </a:spcAft>
              <a:defRPr sz="5272" smtClean="0">
                <a:solidFill>
                  <a:schemeClr val="tx1">
                    <a:tint val="75000"/>
                  </a:schemeClr>
                </a:solidFill>
                <a:latin typeface="+mn-lt"/>
                <a:ea typeface="+mn-ea"/>
                <a:cs typeface="+mn-cs"/>
              </a:defRPr>
            </a:lvl1pPr>
          </a:lstStyle>
          <a:p>
            <a:pPr>
              <a:defRPr/>
            </a:pPr>
            <a:fld id="{016A8C97-5E2A-E745-A93F-E15DF5B7FA5B}" type="datetimeFigureOut">
              <a:rPr lang="de-DE"/>
              <a:pPr>
                <a:defRPr/>
              </a:pPr>
              <a:t>07.02.2024</a:t>
            </a:fld>
            <a:endParaRPr lang="de-DE"/>
          </a:p>
        </p:txBody>
      </p:sp>
      <p:sp>
        <p:nvSpPr>
          <p:cNvPr id="5" name="Fußzeilenplatzhalter 4"/>
          <p:cNvSpPr>
            <a:spLocks noGrp="1"/>
          </p:cNvSpPr>
          <p:nvPr>
            <p:ph type="ftr" sz="quarter" idx="3"/>
          </p:nvPr>
        </p:nvSpPr>
        <p:spPr>
          <a:xfrm>
            <a:off x="10344151" y="38037528"/>
            <a:ext cx="9586913" cy="2185313"/>
          </a:xfrm>
          <a:prstGeom prst="rect">
            <a:avLst/>
          </a:prstGeom>
        </p:spPr>
        <p:txBody>
          <a:bodyPr vert="horz" lIns="419618" tIns="209809" rIns="419618" bIns="209809" rtlCol="0" anchor="ctr"/>
          <a:lstStyle>
            <a:lvl1pPr algn="ctr" defTabSz="2011230" fontAlgn="auto">
              <a:spcBef>
                <a:spcPts val="0"/>
              </a:spcBef>
              <a:spcAft>
                <a:spcPts val="0"/>
              </a:spcAft>
              <a:defRPr sz="5272">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21697950" y="38037528"/>
            <a:ext cx="7062788" cy="2185313"/>
          </a:xfrm>
          <a:prstGeom prst="rect">
            <a:avLst/>
          </a:prstGeom>
        </p:spPr>
        <p:txBody>
          <a:bodyPr vert="horz" lIns="419618" tIns="209809" rIns="419618" bIns="209809" rtlCol="0" anchor="ctr"/>
          <a:lstStyle>
            <a:lvl1pPr algn="r" defTabSz="2011230" fontAlgn="auto">
              <a:spcBef>
                <a:spcPts val="0"/>
              </a:spcBef>
              <a:spcAft>
                <a:spcPts val="0"/>
              </a:spcAft>
              <a:defRPr sz="5272" smtClean="0">
                <a:solidFill>
                  <a:schemeClr val="tx1">
                    <a:tint val="75000"/>
                  </a:schemeClr>
                </a:solidFill>
                <a:latin typeface="+mn-lt"/>
                <a:ea typeface="+mn-ea"/>
                <a:cs typeface="+mn-cs"/>
              </a:defRPr>
            </a:lvl1pPr>
          </a:lstStyle>
          <a:p>
            <a:pPr>
              <a:defRPr/>
            </a:pPr>
            <a:fld id="{D7F38380-D482-1E45-9F79-809154EFC1EB}"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0269" rtl="0" eaLnBrk="1" fontAlgn="base" hangingPunct="1">
        <a:spcBef>
          <a:spcPct val="0"/>
        </a:spcBef>
        <a:spcAft>
          <a:spcPct val="0"/>
        </a:spcAft>
        <a:defRPr sz="19364" kern="1200">
          <a:solidFill>
            <a:schemeClr val="tx1"/>
          </a:solidFill>
          <a:latin typeface="+mj-lt"/>
          <a:ea typeface="ヒラギノ角ゴ Pro W3" charset="0"/>
          <a:cs typeface="ヒラギノ角ゴ Pro W3" charset="0"/>
        </a:defRPr>
      </a:lvl1pPr>
      <a:lvl2pPr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2pPr>
      <a:lvl3pPr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3pPr>
      <a:lvl4pPr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4pPr>
      <a:lvl5pPr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5pPr>
      <a:lvl6pPr marL="438272"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6pPr>
      <a:lvl7pPr marL="876544"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7pPr>
      <a:lvl8pPr marL="1314816"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8pPr>
      <a:lvl9pPr marL="1753088" algn="ctr" defTabSz="2010269" rtl="0" eaLnBrk="1" fontAlgn="base" hangingPunct="1">
        <a:spcBef>
          <a:spcPct val="0"/>
        </a:spcBef>
        <a:spcAft>
          <a:spcPct val="0"/>
        </a:spcAft>
        <a:defRPr sz="19364">
          <a:solidFill>
            <a:schemeClr val="tx1"/>
          </a:solidFill>
          <a:latin typeface="Calibri" charset="0"/>
          <a:ea typeface="ヒラギノ角ゴ Pro W3" charset="0"/>
          <a:cs typeface="ヒラギノ角ゴ Pro W3" charset="0"/>
        </a:defRPr>
      </a:lvl9pPr>
    </p:titleStyle>
    <p:bodyStyle>
      <a:lvl1pPr marL="1508082" indent="-1508082" algn="l" defTabSz="2010269" rtl="0" eaLnBrk="1" fontAlgn="base" hangingPunct="1">
        <a:spcBef>
          <a:spcPct val="20000"/>
        </a:spcBef>
        <a:spcAft>
          <a:spcPct val="0"/>
        </a:spcAft>
        <a:buFont typeface="Arial" charset="0"/>
        <a:buChar char="•"/>
        <a:defRPr sz="14091" kern="1200">
          <a:solidFill>
            <a:schemeClr val="tx1"/>
          </a:solidFill>
          <a:latin typeface="+mn-lt"/>
          <a:ea typeface="ヒラギノ角ゴ Pro W3" charset="0"/>
          <a:cs typeface="ヒラギノ角ゴ Pro W3" charset="0"/>
        </a:defRPr>
      </a:lvl1pPr>
      <a:lvl2pPr marL="3267257" indent="-1256988" algn="l" defTabSz="2010269" rtl="0" eaLnBrk="1" fontAlgn="base" hangingPunct="1">
        <a:spcBef>
          <a:spcPct val="20000"/>
        </a:spcBef>
        <a:spcAft>
          <a:spcPct val="0"/>
        </a:spcAft>
        <a:buFont typeface="Arial" charset="0"/>
        <a:buChar char="–"/>
        <a:defRPr sz="12270" kern="1200">
          <a:solidFill>
            <a:schemeClr val="tx1"/>
          </a:solidFill>
          <a:latin typeface="+mn-lt"/>
          <a:ea typeface="ヒラギノ角ゴ Pro W3" charset="0"/>
          <a:cs typeface="ヒラギノ角ゴ Pro W3" charset="0"/>
        </a:defRPr>
      </a:lvl2pPr>
      <a:lvl3pPr marL="5027953" indent="-1004373" algn="l" defTabSz="2010269" rtl="0" eaLnBrk="1" fontAlgn="base" hangingPunct="1">
        <a:spcBef>
          <a:spcPct val="20000"/>
        </a:spcBef>
        <a:spcAft>
          <a:spcPct val="0"/>
        </a:spcAft>
        <a:buFont typeface="Arial" charset="0"/>
        <a:buChar char="•"/>
        <a:defRPr sz="10545" kern="1200">
          <a:solidFill>
            <a:schemeClr val="tx1"/>
          </a:solidFill>
          <a:latin typeface="+mn-lt"/>
          <a:ea typeface="ヒラギノ角ゴ Pro W3" charset="0"/>
          <a:cs typeface="ヒラギノ角ゴ Pro W3" charset="0"/>
        </a:defRPr>
      </a:lvl3pPr>
      <a:lvl4pPr marL="7038221" indent="-1004373" algn="l" defTabSz="2010269" rtl="0" eaLnBrk="1" fontAlgn="base" hangingPunct="1">
        <a:spcBef>
          <a:spcPct val="20000"/>
        </a:spcBef>
        <a:spcAft>
          <a:spcPct val="0"/>
        </a:spcAft>
        <a:buFont typeface="Arial" charset="0"/>
        <a:buChar char="–"/>
        <a:defRPr sz="8819" kern="1200">
          <a:solidFill>
            <a:schemeClr val="tx1"/>
          </a:solidFill>
          <a:latin typeface="+mn-lt"/>
          <a:ea typeface="ヒラギノ角ゴ Pro W3" charset="0"/>
          <a:cs typeface="ヒラギノ角ゴ Pro W3" charset="0"/>
        </a:defRPr>
      </a:lvl4pPr>
      <a:lvl5pPr marL="9050011" indent="-1004373" algn="l" defTabSz="2010269" rtl="0" eaLnBrk="1" fontAlgn="base" hangingPunct="1">
        <a:spcBef>
          <a:spcPct val="20000"/>
        </a:spcBef>
        <a:spcAft>
          <a:spcPct val="0"/>
        </a:spcAft>
        <a:buFont typeface="Arial" charset="0"/>
        <a:buChar char="»"/>
        <a:defRPr sz="8819" kern="1200">
          <a:solidFill>
            <a:schemeClr val="tx1"/>
          </a:solidFill>
          <a:latin typeface="+mn-lt"/>
          <a:ea typeface="ヒラギノ角ゴ Pro W3" charset="0"/>
          <a:cs typeface="ヒラギノ角ゴ Pro W3" charset="0"/>
        </a:defRPr>
      </a:lvl5pPr>
      <a:lvl6pPr marL="11061764" indent="-1005615" algn="l" defTabSz="2011230" rtl="0" eaLnBrk="1" latinLnBrk="0" hangingPunct="1">
        <a:spcBef>
          <a:spcPct val="20000"/>
        </a:spcBef>
        <a:buFont typeface="Arial"/>
        <a:buChar char="•"/>
        <a:defRPr sz="8819" kern="1200">
          <a:solidFill>
            <a:schemeClr val="tx1"/>
          </a:solidFill>
          <a:latin typeface="+mn-lt"/>
          <a:ea typeface="+mn-ea"/>
          <a:cs typeface="+mn-cs"/>
        </a:defRPr>
      </a:lvl6pPr>
      <a:lvl7pPr marL="13072994" indent="-1005615" algn="l" defTabSz="2011230" rtl="0" eaLnBrk="1" latinLnBrk="0" hangingPunct="1">
        <a:spcBef>
          <a:spcPct val="20000"/>
        </a:spcBef>
        <a:buFont typeface="Arial"/>
        <a:buChar char="•"/>
        <a:defRPr sz="8819" kern="1200">
          <a:solidFill>
            <a:schemeClr val="tx1"/>
          </a:solidFill>
          <a:latin typeface="+mn-lt"/>
          <a:ea typeface="+mn-ea"/>
          <a:cs typeface="+mn-cs"/>
        </a:defRPr>
      </a:lvl7pPr>
      <a:lvl8pPr marL="15084224" indent="-1005615" algn="l" defTabSz="2011230" rtl="0" eaLnBrk="1" latinLnBrk="0" hangingPunct="1">
        <a:spcBef>
          <a:spcPct val="20000"/>
        </a:spcBef>
        <a:buFont typeface="Arial"/>
        <a:buChar char="•"/>
        <a:defRPr sz="8819" kern="1200">
          <a:solidFill>
            <a:schemeClr val="tx1"/>
          </a:solidFill>
          <a:latin typeface="+mn-lt"/>
          <a:ea typeface="+mn-ea"/>
          <a:cs typeface="+mn-cs"/>
        </a:defRPr>
      </a:lvl8pPr>
      <a:lvl9pPr marL="17095454" indent="-1005615" algn="l" defTabSz="2011230" rtl="0" eaLnBrk="1" latinLnBrk="0" hangingPunct="1">
        <a:spcBef>
          <a:spcPct val="20000"/>
        </a:spcBef>
        <a:buFont typeface="Arial"/>
        <a:buChar char="•"/>
        <a:defRPr sz="8819" kern="1200">
          <a:solidFill>
            <a:schemeClr val="tx1"/>
          </a:solidFill>
          <a:latin typeface="+mn-lt"/>
          <a:ea typeface="+mn-ea"/>
          <a:cs typeface="+mn-cs"/>
        </a:defRPr>
      </a:lvl9pPr>
    </p:bodyStyle>
    <p:otherStyle>
      <a:defPPr>
        <a:defRPr lang="de-DE"/>
      </a:defPPr>
      <a:lvl1pPr marL="0" algn="l" defTabSz="2011230" rtl="0" eaLnBrk="1" latinLnBrk="0" hangingPunct="1">
        <a:defRPr sz="7956" kern="1200">
          <a:solidFill>
            <a:schemeClr val="tx1"/>
          </a:solidFill>
          <a:latin typeface="+mn-lt"/>
          <a:ea typeface="+mn-ea"/>
          <a:cs typeface="+mn-cs"/>
        </a:defRPr>
      </a:lvl1pPr>
      <a:lvl2pPr marL="2011230" algn="l" defTabSz="2011230" rtl="0" eaLnBrk="1" latinLnBrk="0" hangingPunct="1">
        <a:defRPr sz="7956" kern="1200">
          <a:solidFill>
            <a:schemeClr val="tx1"/>
          </a:solidFill>
          <a:latin typeface="+mn-lt"/>
          <a:ea typeface="+mn-ea"/>
          <a:cs typeface="+mn-cs"/>
        </a:defRPr>
      </a:lvl2pPr>
      <a:lvl3pPr marL="4022460" algn="l" defTabSz="2011230" rtl="0" eaLnBrk="1" latinLnBrk="0" hangingPunct="1">
        <a:defRPr sz="7956" kern="1200">
          <a:solidFill>
            <a:schemeClr val="tx1"/>
          </a:solidFill>
          <a:latin typeface="+mn-lt"/>
          <a:ea typeface="+mn-ea"/>
          <a:cs typeface="+mn-cs"/>
        </a:defRPr>
      </a:lvl3pPr>
      <a:lvl4pPr marL="6033689" algn="l" defTabSz="2011230" rtl="0" eaLnBrk="1" latinLnBrk="0" hangingPunct="1">
        <a:defRPr sz="7956" kern="1200">
          <a:solidFill>
            <a:schemeClr val="tx1"/>
          </a:solidFill>
          <a:latin typeface="+mn-lt"/>
          <a:ea typeface="+mn-ea"/>
          <a:cs typeface="+mn-cs"/>
        </a:defRPr>
      </a:lvl4pPr>
      <a:lvl5pPr marL="8044919" algn="l" defTabSz="2011230" rtl="0" eaLnBrk="1" latinLnBrk="0" hangingPunct="1">
        <a:defRPr sz="7956" kern="1200">
          <a:solidFill>
            <a:schemeClr val="tx1"/>
          </a:solidFill>
          <a:latin typeface="+mn-lt"/>
          <a:ea typeface="+mn-ea"/>
          <a:cs typeface="+mn-cs"/>
        </a:defRPr>
      </a:lvl5pPr>
      <a:lvl6pPr marL="10056149" algn="l" defTabSz="2011230" rtl="0" eaLnBrk="1" latinLnBrk="0" hangingPunct="1">
        <a:defRPr sz="7956" kern="1200">
          <a:solidFill>
            <a:schemeClr val="tx1"/>
          </a:solidFill>
          <a:latin typeface="+mn-lt"/>
          <a:ea typeface="+mn-ea"/>
          <a:cs typeface="+mn-cs"/>
        </a:defRPr>
      </a:lvl6pPr>
      <a:lvl7pPr marL="12067379" algn="l" defTabSz="2011230" rtl="0" eaLnBrk="1" latinLnBrk="0" hangingPunct="1">
        <a:defRPr sz="7956" kern="1200">
          <a:solidFill>
            <a:schemeClr val="tx1"/>
          </a:solidFill>
          <a:latin typeface="+mn-lt"/>
          <a:ea typeface="+mn-ea"/>
          <a:cs typeface="+mn-cs"/>
        </a:defRPr>
      </a:lvl7pPr>
      <a:lvl8pPr marL="14078609" algn="l" defTabSz="2011230" rtl="0" eaLnBrk="1" latinLnBrk="0" hangingPunct="1">
        <a:defRPr sz="7956" kern="1200">
          <a:solidFill>
            <a:schemeClr val="tx1"/>
          </a:solidFill>
          <a:latin typeface="+mn-lt"/>
          <a:ea typeface="+mn-ea"/>
          <a:cs typeface="+mn-cs"/>
        </a:defRPr>
      </a:lvl8pPr>
      <a:lvl9pPr marL="16089838" algn="l" defTabSz="2011230" rtl="0" eaLnBrk="1" latinLnBrk="0" hangingPunct="1">
        <a:defRPr sz="79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emf"/><Relationship Id="rId3" Type="http://schemas.openxmlformats.org/officeDocument/2006/relationships/notesSlide" Target="../notesSlides/notesSlide1.xml"/><Relationship Id="rId21" Type="http://schemas.openxmlformats.org/officeDocument/2006/relationships/comments" Target="../comments/comment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14.svg"/><Relationship Id="rId20" Type="http://schemas.openxmlformats.org/officeDocument/2006/relationships/image" Target="../media/image16.sv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e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feld 23">
            <a:extLst>
              <a:ext uri="{FF2B5EF4-FFF2-40B4-BE49-F238E27FC236}">
                <a16:creationId xmlns:a16="http://schemas.microsoft.com/office/drawing/2014/main" id="{E645D57A-E05C-45FE-9E43-E310C62A0C40}"/>
              </a:ext>
            </a:extLst>
          </p:cNvPr>
          <p:cNvSpPr txBox="1">
            <a:spLocks/>
          </p:cNvSpPr>
          <p:nvPr/>
        </p:nvSpPr>
        <p:spPr bwMode="auto">
          <a:xfrm>
            <a:off x="947051" y="27899729"/>
            <a:ext cx="13729059" cy="10990619"/>
          </a:xfrm>
          <a:prstGeom prst="roundRect">
            <a:avLst>
              <a:gd name="adj" fmla="val 2682"/>
            </a:avLst>
          </a:prstGeom>
          <a:solidFill>
            <a:srgbClr val="B8D8D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1130681" indent="-537188"/>
            <a:endParaRPr lang="en-US" sz="2684" dirty="0">
              <a:latin typeface="Cambria" panose="02040503050406030204" pitchFamily="18" charset="0"/>
              <a:ea typeface="Cambria" panose="02040503050406030204" pitchFamily="18" charset="0"/>
              <a:cs typeface="Arial" charset="0"/>
            </a:endParaRPr>
          </a:p>
        </p:txBody>
      </p:sp>
      <p:sp>
        <p:nvSpPr>
          <p:cNvPr id="55" name="Textfeld 23">
            <a:extLst>
              <a:ext uri="{FF2B5EF4-FFF2-40B4-BE49-F238E27FC236}">
                <a16:creationId xmlns:a16="http://schemas.microsoft.com/office/drawing/2014/main" id="{E480AB4F-D93F-4DF8-BD27-7815AA65552F}"/>
              </a:ext>
            </a:extLst>
          </p:cNvPr>
          <p:cNvSpPr txBox="1">
            <a:spLocks/>
          </p:cNvSpPr>
          <p:nvPr/>
        </p:nvSpPr>
        <p:spPr bwMode="auto">
          <a:xfrm rot="10800000">
            <a:off x="13914601" y="27636111"/>
            <a:ext cx="2391615" cy="4532930"/>
          </a:xfrm>
          <a:custGeom>
            <a:avLst/>
            <a:gdLst>
              <a:gd name="connsiteX0" fmla="*/ 0 w 1693115"/>
              <a:gd name="connsiteY0" fmla="*/ 45409 h 4532930"/>
              <a:gd name="connsiteX1" fmla="*/ 45409 w 1693115"/>
              <a:gd name="connsiteY1" fmla="*/ 0 h 4532930"/>
              <a:gd name="connsiteX2" fmla="*/ 1647706 w 1693115"/>
              <a:gd name="connsiteY2" fmla="*/ 0 h 4532930"/>
              <a:gd name="connsiteX3" fmla="*/ 1693115 w 1693115"/>
              <a:gd name="connsiteY3" fmla="*/ 45409 h 4532930"/>
              <a:gd name="connsiteX4" fmla="*/ 1693115 w 1693115"/>
              <a:gd name="connsiteY4" fmla="*/ 4487521 h 4532930"/>
              <a:gd name="connsiteX5" fmla="*/ 1647706 w 1693115"/>
              <a:gd name="connsiteY5" fmla="*/ 4532930 h 4532930"/>
              <a:gd name="connsiteX6" fmla="*/ 45409 w 1693115"/>
              <a:gd name="connsiteY6" fmla="*/ 4532930 h 4532930"/>
              <a:gd name="connsiteX7" fmla="*/ 0 w 1693115"/>
              <a:gd name="connsiteY7" fmla="*/ 4487521 h 4532930"/>
              <a:gd name="connsiteX8" fmla="*/ 0 w 1693115"/>
              <a:gd name="connsiteY8" fmla="*/ 45409 h 4532930"/>
              <a:gd name="connsiteX0" fmla="*/ 960120 w 1693115"/>
              <a:gd name="connsiteY0" fmla="*/ 2011369 h 4532930"/>
              <a:gd name="connsiteX1" fmla="*/ 45409 w 1693115"/>
              <a:gd name="connsiteY1" fmla="*/ 0 h 4532930"/>
              <a:gd name="connsiteX2" fmla="*/ 1647706 w 1693115"/>
              <a:gd name="connsiteY2" fmla="*/ 0 h 4532930"/>
              <a:gd name="connsiteX3" fmla="*/ 1693115 w 1693115"/>
              <a:gd name="connsiteY3" fmla="*/ 45409 h 4532930"/>
              <a:gd name="connsiteX4" fmla="*/ 1693115 w 1693115"/>
              <a:gd name="connsiteY4" fmla="*/ 4487521 h 4532930"/>
              <a:gd name="connsiteX5" fmla="*/ 1647706 w 1693115"/>
              <a:gd name="connsiteY5" fmla="*/ 4532930 h 4532930"/>
              <a:gd name="connsiteX6" fmla="*/ 45409 w 1693115"/>
              <a:gd name="connsiteY6" fmla="*/ 4532930 h 4532930"/>
              <a:gd name="connsiteX7" fmla="*/ 0 w 1693115"/>
              <a:gd name="connsiteY7" fmla="*/ 4487521 h 4532930"/>
              <a:gd name="connsiteX8" fmla="*/ 960120 w 1693115"/>
              <a:gd name="connsiteY8" fmla="*/ 2011369 h 4532930"/>
              <a:gd name="connsiteX0" fmla="*/ 1264920 w 1997915"/>
              <a:gd name="connsiteY0" fmla="*/ 2011369 h 4532930"/>
              <a:gd name="connsiteX1" fmla="*/ 350209 w 1997915"/>
              <a:gd name="connsiteY1" fmla="*/ 0 h 4532930"/>
              <a:gd name="connsiteX2" fmla="*/ 1952506 w 1997915"/>
              <a:gd name="connsiteY2" fmla="*/ 0 h 4532930"/>
              <a:gd name="connsiteX3" fmla="*/ 1997915 w 1997915"/>
              <a:gd name="connsiteY3" fmla="*/ 45409 h 4532930"/>
              <a:gd name="connsiteX4" fmla="*/ 1997915 w 1997915"/>
              <a:gd name="connsiteY4" fmla="*/ 4487521 h 4532930"/>
              <a:gd name="connsiteX5" fmla="*/ 1952506 w 1997915"/>
              <a:gd name="connsiteY5" fmla="*/ 4532930 h 4532930"/>
              <a:gd name="connsiteX6" fmla="*/ 350209 w 1997915"/>
              <a:gd name="connsiteY6" fmla="*/ 4532930 h 4532930"/>
              <a:gd name="connsiteX7" fmla="*/ 0 w 1997915"/>
              <a:gd name="connsiteY7" fmla="*/ 3359761 h 4532930"/>
              <a:gd name="connsiteX8" fmla="*/ 1264920 w 1997915"/>
              <a:gd name="connsiteY8" fmla="*/ 2011369 h 4532930"/>
              <a:gd name="connsiteX0" fmla="*/ 1264920 w 1997915"/>
              <a:gd name="connsiteY0" fmla="*/ 2011369 h 4532930"/>
              <a:gd name="connsiteX1" fmla="*/ 1264609 w 1997915"/>
              <a:gd name="connsiteY1" fmla="*/ 137160 h 4532930"/>
              <a:gd name="connsiteX2" fmla="*/ 1952506 w 1997915"/>
              <a:gd name="connsiteY2" fmla="*/ 0 h 4532930"/>
              <a:gd name="connsiteX3" fmla="*/ 1997915 w 1997915"/>
              <a:gd name="connsiteY3" fmla="*/ 45409 h 4532930"/>
              <a:gd name="connsiteX4" fmla="*/ 1997915 w 1997915"/>
              <a:gd name="connsiteY4" fmla="*/ 4487521 h 4532930"/>
              <a:gd name="connsiteX5" fmla="*/ 1952506 w 1997915"/>
              <a:gd name="connsiteY5" fmla="*/ 4532930 h 4532930"/>
              <a:gd name="connsiteX6" fmla="*/ 350209 w 1997915"/>
              <a:gd name="connsiteY6" fmla="*/ 4532930 h 4532930"/>
              <a:gd name="connsiteX7" fmla="*/ 0 w 1997915"/>
              <a:gd name="connsiteY7" fmla="*/ 3359761 h 4532930"/>
              <a:gd name="connsiteX8" fmla="*/ 1264920 w 1997915"/>
              <a:gd name="connsiteY8" fmla="*/ 2011369 h 4532930"/>
              <a:gd name="connsiteX0" fmla="*/ 1645920 w 2378915"/>
              <a:gd name="connsiteY0" fmla="*/ 2011369 h 4532930"/>
              <a:gd name="connsiteX1" fmla="*/ 1645609 w 2378915"/>
              <a:gd name="connsiteY1" fmla="*/ 137160 h 4532930"/>
              <a:gd name="connsiteX2" fmla="*/ 2333506 w 2378915"/>
              <a:gd name="connsiteY2" fmla="*/ 0 h 4532930"/>
              <a:gd name="connsiteX3" fmla="*/ 2378915 w 2378915"/>
              <a:gd name="connsiteY3" fmla="*/ 45409 h 4532930"/>
              <a:gd name="connsiteX4" fmla="*/ 2378915 w 2378915"/>
              <a:gd name="connsiteY4" fmla="*/ 4487521 h 4532930"/>
              <a:gd name="connsiteX5" fmla="*/ 2333506 w 2378915"/>
              <a:gd name="connsiteY5" fmla="*/ 4532930 h 4532930"/>
              <a:gd name="connsiteX6" fmla="*/ 731209 w 2378915"/>
              <a:gd name="connsiteY6" fmla="*/ 4532930 h 4532930"/>
              <a:gd name="connsiteX7" fmla="*/ 0 w 2378915"/>
              <a:gd name="connsiteY7" fmla="*/ 3344521 h 4532930"/>
              <a:gd name="connsiteX8" fmla="*/ 1645920 w 2378915"/>
              <a:gd name="connsiteY8" fmla="*/ 2011369 h 4532930"/>
              <a:gd name="connsiteX0" fmla="*/ 1645920 w 2378915"/>
              <a:gd name="connsiteY0" fmla="*/ 2011369 h 4532930"/>
              <a:gd name="connsiteX1" fmla="*/ 1645609 w 2378915"/>
              <a:gd name="connsiteY1" fmla="*/ 137160 h 4532930"/>
              <a:gd name="connsiteX2" fmla="*/ 2333506 w 2378915"/>
              <a:gd name="connsiteY2" fmla="*/ 0 h 4532930"/>
              <a:gd name="connsiteX3" fmla="*/ 2378915 w 2378915"/>
              <a:gd name="connsiteY3" fmla="*/ 45409 h 4532930"/>
              <a:gd name="connsiteX4" fmla="*/ 2378915 w 2378915"/>
              <a:gd name="connsiteY4" fmla="*/ 4487521 h 4532930"/>
              <a:gd name="connsiteX5" fmla="*/ 2333506 w 2378915"/>
              <a:gd name="connsiteY5" fmla="*/ 4532930 h 4532930"/>
              <a:gd name="connsiteX6" fmla="*/ 731209 w 2378915"/>
              <a:gd name="connsiteY6" fmla="*/ 4532930 h 4532930"/>
              <a:gd name="connsiteX7" fmla="*/ 0 w 2378915"/>
              <a:gd name="connsiteY7" fmla="*/ 3344521 h 4532930"/>
              <a:gd name="connsiteX8" fmla="*/ 1645920 w 2378915"/>
              <a:gd name="connsiteY8" fmla="*/ 2011369 h 4532930"/>
              <a:gd name="connsiteX0" fmla="*/ 1658620 w 2391615"/>
              <a:gd name="connsiteY0" fmla="*/ 2011369 h 4532930"/>
              <a:gd name="connsiteX1" fmla="*/ 1658309 w 2391615"/>
              <a:gd name="connsiteY1" fmla="*/ 137160 h 4532930"/>
              <a:gd name="connsiteX2" fmla="*/ 2346206 w 2391615"/>
              <a:gd name="connsiteY2" fmla="*/ 0 h 4532930"/>
              <a:gd name="connsiteX3" fmla="*/ 2391615 w 2391615"/>
              <a:gd name="connsiteY3" fmla="*/ 45409 h 4532930"/>
              <a:gd name="connsiteX4" fmla="*/ 2391615 w 2391615"/>
              <a:gd name="connsiteY4" fmla="*/ 4487521 h 4532930"/>
              <a:gd name="connsiteX5" fmla="*/ 2346206 w 2391615"/>
              <a:gd name="connsiteY5" fmla="*/ 4532930 h 4532930"/>
              <a:gd name="connsiteX6" fmla="*/ 743909 w 2391615"/>
              <a:gd name="connsiteY6" fmla="*/ 4532930 h 4532930"/>
              <a:gd name="connsiteX7" fmla="*/ 0 w 2391615"/>
              <a:gd name="connsiteY7" fmla="*/ 3344521 h 4532930"/>
              <a:gd name="connsiteX8" fmla="*/ 1658620 w 2391615"/>
              <a:gd name="connsiteY8" fmla="*/ 2011369 h 4532930"/>
              <a:gd name="connsiteX0" fmla="*/ 1658620 w 2391615"/>
              <a:gd name="connsiteY0" fmla="*/ 2011369 h 4532930"/>
              <a:gd name="connsiteX1" fmla="*/ 1658309 w 2391615"/>
              <a:gd name="connsiteY1" fmla="*/ 137160 h 4532930"/>
              <a:gd name="connsiteX2" fmla="*/ 2346206 w 2391615"/>
              <a:gd name="connsiteY2" fmla="*/ 0 h 4532930"/>
              <a:gd name="connsiteX3" fmla="*/ 2391615 w 2391615"/>
              <a:gd name="connsiteY3" fmla="*/ 45409 h 4532930"/>
              <a:gd name="connsiteX4" fmla="*/ 2391615 w 2391615"/>
              <a:gd name="connsiteY4" fmla="*/ 4487521 h 4532930"/>
              <a:gd name="connsiteX5" fmla="*/ 2346206 w 2391615"/>
              <a:gd name="connsiteY5" fmla="*/ 4532930 h 4532930"/>
              <a:gd name="connsiteX6" fmla="*/ 743909 w 2391615"/>
              <a:gd name="connsiteY6" fmla="*/ 4532930 h 4532930"/>
              <a:gd name="connsiteX7" fmla="*/ 0 w 2391615"/>
              <a:gd name="connsiteY7" fmla="*/ 3344521 h 4532930"/>
              <a:gd name="connsiteX8" fmla="*/ 1658620 w 2391615"/>
              <a:gd name="connsiteY8" fmla="*/ 2011369 h 453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15" h="4532930">
                <a:moveTo>
                  <a:pt x="1658620" y="2011369"/>
                </a:moveTo>
                <a:cubicBezTo>
                  <a:pt x="1658620" y="1986290"/>
                  <a:pt x="1633230" y="137160"/>
                  <a:pt x="1658309" y="137160"/>
                </a:cubicBezTo>
                <a:lnTo>
                  <a:pt x="2346206" y="0"/>
                </a:lnTo>
                <a:cubicBezTo>
                  <a:pt x="2371285" y="0"/>
                  <a:pt x="2391615" y="20330"/>
                  <a:pt x="2391615" y="45409"/>
                </a:cubicBezTo>
                <a:lnTo>
                  <a:pt x="2391615" y="4487521"/>
                </a:lnTo>
                <a:cubicBezTo>
                  <a:pt x="2391615" y="4512600"/>
                  <a:pt x="2371285" y="4532930"/>
                  <a:pt x="2346206" y="4532930"/>
                </a:cubicBezTo>
                <a:lnTo>
                  <a:pt x="743909" y="4532930"/>
                </a:lnTo>
                <a:cubicBezTo>
                  <a:pt x="718830" y="4532930"/>
                  <a:pt x="0" y="3369600"/>
                  <a:pt x="0" y="3344521"/>
                </a:cubicBezTo>
                <a:cubicBezTo>
                  <a:pt x="1770380" y="3329397"/>
                  <a:pt x="1658620" y="3492073"/>
                  <a:pt x="1658620" y="2011369"/>
                </a:cubicBezTo>
                <a:close/>
              </a:path>
            </a:pathLst>
          </a:custGeom>
          <a:solidFill>
            <a:srgbClr val="B8D8D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1130681" indent="-537188"/>
            <a:endParaRPr lang="en-US" sz="2684" dirty="0">
              <a:latin typeface="Cambria" panose="02040503050406030204" pitchFamily="18" charset="0"/>
              <a:ea typeface="Cambria" panose="02040503050406030204" pitchFamily="18" charset="0"/>
              <a:cs typeface="Arial" charset="0"/>
            </a:endParaRPr>
          </a:p>
        </p:txBody>
      </p:sp>
      <p:sp>
        <p:nvSpPr>
          <p:cNvPr id="50" name="Textfeld 23">
            <a:extLst>
              <a:ext uri="{FF2B5EF4-FFF2-40B4-BE49-F238E27FC236}">
                <a16:creationId xmlns:a16="http://schemas.microsoft.com/office/drawing/2014/main" id="{BF1C1DB4-3B32-4D17-B8DB-EC094883F4F6}"/>
              </a:ext>
            </a:extLst>
          </p:cNvPr>
          <p:cNvSpPr txBox="1">
            <a:spLocks/>
          </p:cNvSpPr>
          <p:nvPr/>
        </p:nvSpPr>
        <p:spPr bwMode="auto">
          <a:xfrm>
            <a:off x="14289473" y="20278407"/>
            <a:ext cx="2378915" cy="4532930"/>
          </a:xfrm>
          <a:custGeom>
            <a:avLst/>
            <a:gdLst>
              <a:gd name="connsiteX0" fmla="*/ 0 w 1693115"/>
              <a:gd name="connsiteY0" fmla="*/ 45409 h 4532930"/>
              <a:gd name="connsiteX1" fmla="*/ 45409 w 1693115"/>
              <a:gd name="connsiteY1" fmla="*/ 0 h 4532930"/>
              <a:gd name="connsiteX2" fmla="*/ 1647706 w 1693115"/>
              <a:gd name="connsiteY2" fmla="*/ 0 h 4532930"/>
              <a:gd name="connsiteX3" fmla="*/ 1693115 w 1693115"/>
              <a:gd name="connsiteY3" fmla="*/ 45409 h 4532930"/>
              <a:gd name="connsiteX4" fmla="*/ 1693115 w 1693115"/>
              <a:gd name="connsiteY4" fmla="*/ 4487521 h 4532930"/>
              <a:gd name="connsiteX5" fmla="*/ 1647706 w 1693115"/>
              <a:gd name="connsiteY5" fmla="*/ 4532930 h 4532930"/>
              <a:gd name="connsiteX6" fmla="*/ 45409 w 1693115"/>
              <a:gd name="connsiteY6" fmla="*/ 4532930 h 4532930"/>
              <a:gd name="connsiteX7" fmla="*/ 0 w 1693115"/>
              <a:gd name="connsiteY7" fmla="*/ 4487521 h 4532930"/>
              <a:gd name="connsiteX8" fmla="*/ 0 w 1693115"/>
              <a:gd name="connsiteY8" fmla="*/ 45409 h 4532930"/>
              <a:gd name="connsiteX0" fmla="*/ 960120 w 1693115"/>
              <a:gd name="connsiteY0" fmla="*/ 2011369 h 4532930"/>
              <a:gd name="connsiteX1" fmla="*/ 45409 w 1693115"/>
              <a:gd name="connsiteY1" fmla="*/ 0 h 4532930"/>
              <a:gd name="connsiteX2" fmla="*/ 1647706 w 1693115"/>
              <a:gd name="connsiteY2" fmla="*/ 0 h 4532930"/>
              <a:gd name="connsiteX3" fmla="*/ 1693115 w 1693115"/>
              <a:gd name="connsiteY3" fmla="*/ 45409 h 4532930"/>
              <a:gd name="connsiteX4" fmla="*/ 1693115 w 1693115"/>
              <a:gd name="connsiteY4" fmla="*/ 4487521 h 4532930"/>
              <a:gd name="connsiteX5" fmla="*/ 1647706 w 1693115"/>
              <a:gd name="connsiteY5" fmla="*/ 4532930 h 4532930"/>
              <a:gd name="connsiteX6" fmla="*/ 45409 w 1693115"/>
              <a:gd name="connsiteY6" fmla="*/ 4532930 h 4532930"/>
              <a:gd name="connsiteX7" fmla="*/ 0 w 1693115"/>
              <a:gd name="connsiteY7" fmla="*/ 4487521 h 4532930"/>
              <a:gd name="connsiteX8" fmla="*/ 960120 w 1693115"/>
              <a:gd name="connsiteY8" fmla="*/ 2011369 h 4532930"/>
              <a:gd name="connsiteX0" fmla="*/ 1264920 w 1997915"/>
              <a:gd name="connsiteY0" fmla="*/ 2011369 h 4532930"/>
              <a:gd name="connsiteX1" fmla="*/ 350209 w 1997915"/>
              <a:gd name="connsiteY1" fmla="*/ 0 h 4532930"/>
              <a:gd name="connsiteX2" fmla="*/ 1952506 w 1997915"/>
              <a:gd name="connsiteY2" fmla="*/ 0 h 4532930"/>
              <a:gd name="connsiteX3" fmla="*/ 1997915 w 1997915"/>
              <a:gd name="connsiteY3" fmla="*/ 45409 h 4532930"/>
              <a:gd name="connsiteX4" fmla="*/ 1997915 w 1997915"/>
              <a:gd name="connsiteY4" fmla="*/ 4487521 h 4532930"/>
              <a:gd name="connsiteX5" fmla="*/ 1952506 w 1997915"/>
              <a:gd name="connsiteY5" fmla="*/ 4532930 h 4532930"/>
              <a:gd name="connsiteX6" fmla="*/ 350209 w 1997915"/>
              <a:gd name="connsiteY6" fmla="*/ 4532930 h 4532930"/>
              <a:gd name="connsiteX7" fmla="*/ 0 w 1997915"/>
              <a:gd name="connsiteY7" fmla="*/ 3359761 h 4532930"/>
              <a:gd name="connsiteX8" fmla="*/ 1264920 w 1997915"/>
              <a:gd name="connsiteY8" fmla="*/ 2011369 h 4532930"/>
              <a:gd name="connsiteX0" fmla="*/ 1264920 w 1997915"/>
              <a:gd name="connsiteY0" fmla="*/ 2011369 h 4532930"/>
              <a:gd name="connsiteX1" fmla="*/ 1264609 w 1997915"/>
              <a:gd name="connsiteY1" fmla="*/ 137160 h 4532930"/>
              <a:gd name="connsiteX2" fmla="*/ 1952506 w 1997915"/>
              <a:gd name="connsiteY2" fmla="*/ 0 h 4532930"/>
              <a:gd name="connsiteX3" fmla="*/ 1997915 w 1997915"/>
              <a:gd name="connsiteY3" fmla="*/ 45409 h 4532930"/>
              <a:gd name="connsiteX4" fmla="*/ 1997915 w 1997915"/>
              <a:gd name="connsiteY4" fmla="*/ 4487521 h 4532930"/>
              <a:gd name="connsiteX5" fmla="*/ 1952506 w 1997915"/>
              <a:gd name="connsiteY5" fmla="*/ 4532930 h 4532930"/>
              <a:gd name="connsiteX6" fmla="*/ 350209 w 1997915"/>
              <a:gd name="connsiteY6" fmla="*/ 4532930 h 4532930"/>
              <a:gd name="connsiteX7" fmla="*/ 0 w 1997915"/>
              <a:gd name="connsiteY7" fmla="*/ 3359761 h 4532930"/>
              <a:gd name="connsiteX8" fmla="*/ 1264920 w 1997915"/>
              <a:gd name="connsiteY8" fmla="*/ 2011369 h 4532930"/>
              <a:gd name="connsiteX0" fmla="*/ 1645920 w 2378915"/>
              <a:gd name="connsiteY0" fmla="*/ 2011369 h 4532930"/>
              <a:gd name="connsiteX1" fmla="*/ 1645609 w 2378915"/>
              <a:gd name="connsiteY1" fmla="*/ 137160 h 4532930"/>
              <a:gd name="connsiteX2" fmla="*/ 2333506 w 2378915"/>
              <a:gd name="connsiteY2" fmla="*/ 0 h 4532930"/>
              <a:gd name="connsiteX3" fmla="*/ 2378915 w 2378915"/>
              <a:gd name="connsiteY3" fmla="*/ 45409 h 4532930"/>
              <a:gd name="connsiteX4" fmla="*/ 2378915 w 2378915"/>
              <a:gd name="connsiteY4" fmla="*/ 4487521 h 4532930"/>
              <a:gd name="connsiteX5" fmla="*/ 2333506 w 2378915"/>
              <a:gd name="connsiteY5" fmla="*/ 4532930 h 4532930"/>
              <a:gd name="connsiteX6" fmla="*/ 731209 w 2378915"/>
              <a:gd name="connsiteY6" fmla="*/ 4532930 h 4532930"/>
              <a:gd name="connsiteX7" fmla="*/ 0 w 2378915"/>
              <a:gd name="connsiteY7" fmla="*/ 3344521 h 4532930"/>
              <a:gd name="connsiteX8" fmla="*/ 1645920 w 2378915"/>
              <a:gd name="connsiteY8" fmla="*/ 2011369 h 4532930"/>
              <a:gd name="connsiteX0" fmla="*/ 1645920 w 2378915"/>
              <a:gd name="connsiteY0" fmla="*/ 2011369 h 4532930"/>
              <a:gd name="connsiteX1" fmla="*/ 1645609 w 2378915"/>
              <a:gd name="connsiteY1" fmla="*/ 137160 h 4532930"/>
              <a:gd name="connsiteX2" fmla="*/ 2333506 w 2378915"/>
              <a:gd name="connsiteY2" fmla="*/ 0 h 4532930"/>
              <a:gd name="connsiteX3" fmla="*/ 2378915 w 2378915"/>
              <a:gd name="connsiteY3" fmla="*/ 45409 h 4532930"/>
              <a:gd name="connsiteX4" fmla="*/ 2378915 w 2378915"/>
              <a:gd name="connsiteY4" fmla="*/ 4487521 h 4532930"/>
              <a:gd name="connsiteX5" fmla="*/ 2333506 w 2378915"/>
              <a:gd name="connsiteY5" fmla="*/ 4532930 h 4532930"/>
              <a:gd name="connsiteX6" fmla="*/ 731209 w 2378915"/>
              <a:gd name="connsiteY6" fmla="*/ 4532930 h 4532930"/>
              <a:gd name="connsiteX7" fmla="*/ 0 w 2378915"/>
              <a:gd name="connsiteY7" fmla="*/ 3344521 h 4532930"/>
              <a:gd name="connsiteX8" fmla="*/ 1645920 w 2378915"/>
              <a:gd name="connsiteY8" fmla="*/ 2011369 h 453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915" h="4532930">
                <a:moveTo>
                  <a:pt x="1645920" y="2011369"/>
                </a:moveTo>
                <a:cubicBezTo>
                  <a:pt x="1645920" y="1986290"/>
                  <a:pt x="1620530" y="137160"/>
                  <a:pt x="1645609" y="137160"/>
                </a:cubicBezTo>
                <a:lnTo>
                  <a:pt x="2333506" y="0"/>
                </a:lnTo>
                <a:cubicBezTo>
                  <a:pt x="2358585" y="0"/>
                  <a:pt x="2378915" y="20330"/>
                  <a:pt x="2378915" y="45409"/>
                </a:cubicBezTo>
                <a:lnTo>
                  <a:pt x="2378915" y="4487521"/>
                </a:lnTo>
                <a:cubicBezTo>
                  <a:pt x="2378915" y="4512600"/>
                  <a:pt x="2358585" y="4532930"/>
                  <a:pt x="2333506" y="4532930"/>
                </a:cubicBezTo>
                <a:lnTo>
                  <a:pt x="731209" y="4532930"/>
                </a:lnTo>
                <a:cubicBezTo>
                  <a:pt x="706130" y="4532930"/>
                  <a:pt x="0" y="3369600"/>
                  <a:pt x="0" y="3344521"/>
                </a:cubicBezTo>
                <a:cubicBezTo>
                  <a:pt x="1706880" y="3265897"/>
                  <a:pt x="1645920" y="3492073"/>
                  <a:pt x="1645920" y="2011369"/>
                </a:cubicBezTo>
                <a:close/>
              </a:path>
            </a:pathLst>
          </a:custGeom>
          <a:solidFill>
            <a:srgbClr val="B8D8D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1130681" indent="-537188"/>
            <a:endParaRPr lang="en-US" sz="2684" dirty="0">
              <a:latin typeface="Cambria" panose="02040503050406030204" pitchFamily="18" charset="0"/>
              <a:ea typeface="Cambria" panose="02040503050406030204" pitchFamily="18" charset="0"/>
              <a:cs typeface="Arial" charset="0"/>
            </a:endParaRPr>
          </a:p>
        </p:txBody>
      </p:sp>
      <p:sp>
        <p:nvSpPr>
          <p:cNvPr id="43" name="Textfeld 23">
            <a:extLst>
              <a:ext uri="{FF2B5EF4-FFF2-40B4-BE49-F238E27FC236}">
                <a16:creationId xmlns:a16="http://schemas.microsoft.com/office/drawing/2014/main" id="{C9FAB8D3-5AA7-4E48-97FF-F705C79C66CD}"/>
              </a:ext>
            </a:extLst>
          </p:cNvPr>
          <p:cNvSpPr txBox="1">
            <a:spLocks noChangeArrowheads="1"/>
          </p:cNvSpPr>
          <p:nvPr/>
        </p:nvSpPr>
        <p:spPr bwMode="auto">
          <a:xfrm>
            <a:off x="946800" y="13534437"/>
            <a:ext cx="14621149" cy="9693431"/>
          </a:xfrm>
          <a:prstGeom prst="roundRect">
            <a:avLst>
              <a:gd name="adj" fmla="val 4578"/>
            </a:avLst>
          </a:prstGeom>
          <a:solidFill>
            <a:srgbClr val="71B2BA">
              <a:alpha val="50000"/>
            </a:srgbClr>
          </a:solidFill>
          <a:ln>
            <a:noFill/>
          </a:ln>
          <a:effectLst>
            <a:softEdge rad="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0" rIns="345102" bIns="345102" anchor="t"/>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endParaRPr lang="en-US" sz="2000" b="1" dirty="0"/>
          </a:p>
          <a:p>
            <a:endParaRPr lang="en-US" sz="2684" b="1" dirty="0"/>
          </a:p>
          <a:p>
            <a:pPr marL="547840" indent="-547840">
              <a:buFont typeface="Arial" panose="020B0604020202020204" pitchFamily="34" charset="0"/>
              <a:buChar char="•"/>
            </a:pPr>
            <a:r>
              <a:rPr lang="en-US" sz="3451" dirty="0" err="1">
                <a:latin typeface="Cambria" panose="02040503050406030204" pitchFamily="18" charset="0"/>
                <a:ea typeface="Cambria" panose="02040503050406030204" pitchFamily="18" charset="0"/>
                <a:cs typeface="Arial" panose="020B0604020202020204" pitchFamily="34" charset="0"/>
              </a:rPr>
              <a:t>MOSAiC</a:t>
            </a:r>
            <a:r>
              <a:rPr lang="en-US" sz="3451" dirty="0">
                <a:latin typeface="Cambria" panose="02040503050406030204" pitchFamily="18" charset="0"/>
                <a:ea typeface="Cambria" panose="02040503050406030204" pitchFamily="18" charset="0"/>
                <a:cs typeface="Arial" panose="020B0604020202020204" pitchFamily="34" charset="0"/>
              </a:rPr>
              <a:t> expedition: 1-year Central Arctic drift study</a:t>
            </a:r>
            <a:r>
              <a:rPr lang="en-US" sz="3451" baseline="30000" dirty="0">
                <a:latin typeface="Cambria" panose="02040503050406030204" pitchFamily="18" charset="0"/>
                <a:ea typeface="Cambria" panose="02040503050406030204" pitchFamily="18" charset="0"/>
                <a:cs typeface="Arial" panose="020B0604020202020204" pitchFamily="34" charset="0"/>
              </a:rPr>
              <a:t>3,4</a:t>
            </a:r>
          </a:p>
          <a:p>
            <a:pPr marL="547840" indent="-547840">
              <a:lnSpc>
                <a:spcPct val="150000"/>
              </a:lnSpc>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rPr>
              <a:t>LC-FT-MS peak list with intensities</a:t>
            </a:r>
          </a:p>
          <a:p>
            <a:pPr marL="547840" indent="-547840">
              <a:lnSpc>
                <a:spcPct val="150000"/>
              </a:lnSpc>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rPr>
              <a:t>Original seawater measurements</a:t>
            </a:r>
            <a:r>
              <a:rPr lang="en-US" sz="3451" baseline="30000" dirty="0">
                <a:latin typeface="Cambria" panose="02040503050406030204" pitchFamily="18" charset="0"/>
                <a:ea typeface="Cambria" panose="02040503050406030204" pitchFamily="18" charset="0"/>
                <a:cs typeface="Arial" panose="020B0604020202020204" pitchFamily="34" charset="0"/>
              </a:rPr>
              <a:t>1</a:t>
            </a:r>
          </a:p>
          <a:p>
            <a:pPr marL="547840" indent="-547840">
              <a:lnSpc>
                <a:spcPct val="150000"/>
              </a:lnSpc>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rPr>
              <a:t>95 samples</a:t>
            </a:r>
          </a:p>
          <a:p>
            <a:pPr marL="547840" indent="-547840">
              <a:lnSpc>
                <a:spcPct val="150000"/>
              </a:lnSpc>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rPr>
              <a:t>10 scans per sample</a:t>
            </a:r>
          </a:p>
          <a:p>
            <a:pPr marL="1290790" lvl="1" indent="-547840">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rPr>
              <a:t>Separated by polarity</a:t>
            </a:r>
          </a:p>
          <a:p>
            <a:pPr marL="547840" indent="-547840">
              <a:lnSpc>
                <a:spcPct val="150000"/>
              </a:lnSpc>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~70,000 total molecular </a:t>
            </a:r>
          </a:p>
          <a:p>
            <a:r>
              <a:rPr lang="en-US" sz="345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formula time points (MFTs) </a:t>
            </a:r>
          </a:p>
          <a:p>
            <a:pPr marL="1290790" lvl="1" indent="-547840">
              <a:buFont typeface="Arial" panose="020B0604020202020204" pitchFamily="34" charset="0"/>
              <a:buChar char="•"/>
            </a:pPr>
            <a:r>
              <a:rPr lang="en-US" sz="3451"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Each MFT is a feature</a:t>
            </a:r>
          </a:p>
          <a:p>
            <a:pPr marL="1290790" lvl="1" indent="-547840">
              <a:buFont typeface="Arial" panose="020B0604020202020204" pitchFamily="34" charset="0"/>
              <a:buChar char="•"/>
            </a:pP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E.g. C</a:t>
            </a:r>
            <a:r>
              <a:rPr lang="en-US" sz="3450" baseline="-250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20</a:t>
            </a: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H</a:t>
            </a:r>
            <a:r>
              <a:rPr lang="en-US" sz="3450" baseline="-250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10</a:t>
            </a: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O</a:t>
            </a:r>
            <a:r>
              <a:rPr lang="en-US" sz="3450" baseline="-250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6</a:t>
            </a: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17 minutes</a:t>
            </a:r>
          </a:p>
          <a:p>
            <a:pPr marL="547840" indent="-547840">
              <a:buFont typeface="Arial" panose="020B0604020202020204" pitchFamily="34" charset="0"/>
              <a:buChar char="•"/>
            </a:pP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Prediction/terr. proxy: </a:t>
            </a:r>
          </a:p>
          <a:p>
            <a:pPr lvl="1" indent="0"/>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Fluorescent DOM </a:t>
            </a:r>
            <a:b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br>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PARAFAC component</a:t>
            </a:r>
            <a:r>
              <a:rPr lang="en-US" sz="3450" baseline="3000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2,3</a:t>
            </a:r>
          </a:p>
          <a:p>
            <a:pPr lvl="1" indent="0"/>
            <a:r>
              <a:rPr lang="en-US" sz="3450" dirty="0">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p>
          <a:p>
            <a:pPr marL="547840" indent="-547840">
              <a:buFont typeface="Arial" panose="020B0604020202020204" pitchFamily="34" charset="0"/>
              <a:buChar char="•"/>
            </a:pPr>
            <a:endParaRPr lang="en-US" sz="3450" dirty="0"/>
          </a:p>
          <a:p>
            <a:pPr marL="547840" indent="-547840">
              <a:buFont typeface="Arial" panose="020B0604020202020204" pitchFamily="34" charset="0"/>
              <a:buChar char="•"/>
            </a:pPr>
            <a:endParaRPr lang="en-US" sz="2684" dirty="0"/>
          </a:p>
          <a:p>
            <a:endParaRPr lang="en-US" sz="3451" baseline="30000" dirty="0">
              <a:latin typeface="Arial" charset="0"/>
              <a:cs typeface="Arial" charset="0"/>
            </a:endParaRPr>
          </a:p>
        </p:txBody>
      </p:sp>
      <p:sp>
        <p:nvSpPr>
          <p:cNvPr id="39" name="Textfeld 23">
            <a:extLst>
              <a:ext uri="{FF2B5EF4-FFF2-40B4-BE49-F238E27FC236}">
                <a16:creationId xmlns:a16="http://schemas.microsoft.com/office/drawing/2014/main" id="{F9F6F0FE-17A8-457D-B755-71804B549237}"/>
              </a:ext>
            </a:extLst>
          </p:cNvPr>
          <p:cNvSpPr txBox="1">
            <a:spLocks noChangeArrowheads="1"/>
          </p:cNvSpPr>
          <p:nvPr/>
        </p:nvSpPr>
        <p:spPr bwMode="auto">
          <a:xfrm>
            <a:off x="13671391" y="7938024"/>
            <a:ext cx="15797501" cy="5243405"/>
          </a:xfrm>
          <a:prstGeom prst="roundRect">
            <a:avLst>
              <a:gd name="adj" fmla="val 6128"/>
            </a:avLst>
          </a:prstGeom>
          <a:solidFill>
            <a:srgbClr val="71B2BA">
              <a:alpha val="50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345102" bIns="345102" anchor="ctr" anchorCtr="0">
            <a:noAutofit/>
          </a:bodyPr>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593493"/>
            <a:endParaRPr lang="en-US" sz="3451" dirty="0">
              <a:latin typeface="Cambria" panose="02040503050406030204" pitchFamily="18" charset="0"/>
              <a:ea typeface="Cambria" panose="02040503050406030204" pitchFamily="18" charset="0"/>
              <a:cs typeface="Arial" charset="0"/>
            </a:endParaRPr>
          </a:p>
        </p:txBody>
      </p:sp>
      <p:sp>
        <p:nvSpPr>
          <p:cNvPr id="35" name="Textfeld 23">
            <a:extLst>
              <a:ext uri="{FF2B5EF4-FFF2-40B4-BE49-F238E27FC236}">
                <a16:creationId xmlns:a16="http://schemas.microsoft.com/office/drawing/2014/main" id="{9EF13052-5E8F-430E-8C4A-3497EF9AE7C7}"/>
              </a:ext>
            </a:extLst>
          </p:cNvPr>
          <p:cNvSpPr txBox="1">
            <a:spLocks/>
          </p:cNvSpPr>
          <p:nvPr/>
        </p:nvSpPr>
        <p:spPr bwMode="auto">
          <a:xfrm>
            <a:off x="15923215" y="13534437"/>
            <a:ext cx="13545927" cy="10639887"/>
          </a:xfrm>
          <a:prstGeom prst="roundRect">
            <a:avLst>
              <a:gd name="adj" fmla="val 2682"/>
            </a:avLst>
          </a:prstGeom>
          <a:solidFill>
            <a:srgbClr val="B8D8D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1130681" indent="-537188"/>
            <a:endParaRPr lang="en-US" sz="2684" dirty="0">
              <a:latin typeface="Cambria" panose="02040503050406030204" pitchFamily="18" charset="0"/>
              <a:ea typeface="Cambria" panose="02040503050406030204" pitchFamily="18" charset="0"/>
              <a:cs typeface="Arial" charset="0"/>
            </a:endParaRPr>
          </a:p>
        </p:txBody>
      </p:sp>
      <p:sp>
        <p:nvSpPr>
          <p:cNvPr id="176" name="Textfeld 23">
            <a:extLst>
              <a:ext uri="{FF2B5EF4-FFF2-40B4-BE49-F238E27FC236}">
                <a16:creationId xmlns:a16="http://schemas.microsoft.com/office/drawing/2014/main" id="{5E65B905-30BE-4402-815A-45F7CDC21545}"/>
              </a:ext>
            </a:extLst>
          </p:cNvPr>
          <p:cNvSpPr txBox="1">
            <a:spLocks noChangeArrowheads="1"/>
          </p:cNvSpPr>
          <p:nvPr/>
        </p:nvSpPr>
        <p:spPr bwMode="auto">
          <a:xfrm>
            <a:off x="15036804" y="29289705"/>
            <a:ext cx="14432340" cy="9600643"/>
          </a:xfrm>
          <a:prstGeom prst="roundRect">
            <a:avLst>
              <a:gd name="adj" fmla="val 5438"/>
            </a:avLst>
          </a:prstGeom>
          <a:solidFill>
            <a:srgbClr val="71B2BA">
              <a:alpha val="89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a:lnSpc>
                <a:spcPct val="150000"/>
              </a:lnSpc>
            </a:pPr>
            <a:endParaRPr lang="en-US" sz="1400" dirty="0">
              <a:latin typeface="Cambria" panose="02040503050406030204" pitchFamily="18" charset="0"/>
              <a:ea typeface="Cambria" panose="02040503050406030204" pitchFamily="18" charset="0"/>
              <a:cs typeface="Arial" charset="0"/>
            </a:endParaRPr>
          </a:p>
          <a:p>
            <a:pPr marL="547840" indent="-54784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Random forest (RF) as good general purpose tool</a:t>
            </a:r>
          </a:p>
          <a:p>
            <a:pPr marL="1290790" lvl="1" indent="-54784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Independent on normalization</a:t>
            </a:r>
          </a:p>
          <a:p>
            <a:pPr marL="1290790" lvl="1" indent="-54784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Ubiquitous sum performs well using RFs</a:t>
            </a:r>
          </a:p>
          <a:p>
            <a:pPr marL="571500" indent="-57150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Generalized linear models as in-depth tool</a:t>
            </a:r>
          </a:p>
          <a:p>
            <a:pPr marL="1314450" lvl="1" indent="-57150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Best prediction (SUM norm.)</a:t>
            </a:r>
          </a:p>
          <a:p>
            <a:pPr marL="1314450" lvl="1" indent="-57150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Stable important features</a:t>
            </a:r>
          </a:p>
          <a:p>
            <a:pPr marL="547840" indent="-547840">
              <a:lnSpc>
                <a:spcPct val="150000"/>
              </a:lnSpc>
              <a:buFont typeface="Arial" panose="020B0604020202020204" pitchFamily="34" charset="0"/>
              <a:buChar char="•"/>
            </a:pPr>
            <a:r>
              <a:rPr lang="en-US" sz="4800" dirty="0">
                <a:latin typeface="Cambria" panose="02040503050406030204" pitchFamily="18" charset="0"/>
                <a:ea typeface="Cambria" panose="02040503050406030204" pitchFamily="18" charset="0"/>
                <a:cs typeface="Arial" charset="0"/>
              </a:rPr>
              <a:t>Only 3000 MFT features yield similar prediction</a:t>
            </a:r>
          </a:p>
          <a:p>
            <a:r>
              <a:rPr lang="en-US" sz="4800" dirty="0">
                <a:latin typeface="Cambria" panose="02040503050406030204" pitchFamily="18" charset="0"/>
                <a:ea typeface="Cambria" panose="02040503050406030204" pitchFamily="18" charset="0"/>
                <a:cs typeface="Arial" charset="0"/>
              </a:rPr>
              <a:t>    power as 70,000 (RFs)</a:t>
            </a:r>
          </a:p>
          <a:p>
            <a:pPr marL="571500" indent="-571500">
              <a:lnSpc>
                <a:spcPct val="150000"/>
              </a:lnSpc>
              <a:buFont typeface="Arial" panose="020B0604020202020204" pitchFamily="34" charset="0"/>
              <a:buChar char="•"/>
            </a:pPr>
            <a:endParaRPr lang="en-US" sz="4400" dirty="0">
              <a:latin typeface="Cambria" panose="02040503050406030204" pitchFamily="18" charset="0"/>
              <a:ea typeface="Cambria" panose="02040503050406030204" pitchFamily="18" charset="0"/>
              <a:cs typeface="Arial" charset="0"/>
            </a:endParaRPr>
          </a:p>
          <a:p>
            <a:pPr marL="1290790" lvl="1" indent="-547840">
              <a:lnSpc>
                <a:spcPct val="150000"/>
              </a:lnSpc>
              <a:buFont typeface="Arial" panose="020B0604020202020204" pitchFamily="34" charset="0"/>
              <a:buChar char="•"/>
            </a:pPr>
            <a:endParaRPr lang="en-US" sz="4400" dirty="0">
              <a:latin typeface="Cambria" panose="02040503050406030204" pitchFamily="18" charset="0"/>
              <a:ea typeface="Cambria" panose="02040503050406030204" pitchFamily="18" charset="0"/>
              <a:cs typeface="Arial" charset="0"/>
            </a:endParaRPr>
          </a:p>
        </p:txBody>
      </p:sp>
      <p:pic>
        <p:nvPicPr>
          <p:cNvPr id="4" name="Grafik 3">
            <a:extLst>
              <a:ext uri="{FF2B5EF4-FFF2-40B4-BE49-F238E27FC236}">
                <a16:creationId xmlns:a16="http://schemas.microsoft.com/office/drawing/2014/main" id="{EB9B6973-E5F8-D85B-BA2D-77A5135C060F}"/>
              </a:ext>
            </a:extLst>
          </p:cNvPr>
          <p:cNvPicPr>
            <a:picLocks noChangeAspect="1"/>
          </p:cNvPicPr>
          <p:nvPr/>
        </p:nvPicPr>
        <p:blipFill rotWithShape="1">
          <a:blip r:embed="rId4">
            <a:alphaModFix/>
          </a:blip>
          <a:srcRect l="725" t="8242" r="248" b="53524"/>
          <a:stretch/>
        </p:blipFill>
        <p:spPr>
          <a:xfrm>
            <a:off x="946800" y="902802"/>
            <a:ext cx="28522090" cy="6668662"/>
          </a:xfrm>
          <a:prstGeom prst="rect">
            <a:avLst/>
          </a:prstGeom>
          <a:gradFill>
            <a:gsLst>
              <a:gs pos="56000">
                <a:srgbClr val="03495F"/>
              </a:gs>
              <a:gs pos="79000">
                <a:srgbClr val="013950"/>
              </a:gs>
              <a:gs pos="0">
                <a:srgbClr val="065E71">
                  <a:alpha val="65000"/>
                </a:srgbClr>
              </a:gs>
            </a:gsLst>
            <a:lin ang="2700000" scaled="1"/>
          </a:gradFill>
        </p:spPr>
      </p:pic>
      <p:sp>
        <p:nvSpPr>
          <p:cNvPr id="2052" name="Textfeld 14"/>
          <p:cNvSpPr txBox="1">
            <a:spLocks noChangeArrowheads="1"/>
          </p:cNvSpPr>
          <p:nvPr/>
        </p:nvSpPr>
        <p:spPr bwMode="auto">
          <a:xfrm>
            <a:off x="1729337" y="1258725"/>
            <a:ext cx="19504538" cy="2291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r>
              <a:rPr lang="en-US" sz="8000" dirty="0">
                <a:solidFill>
                  <a:srgbClr val="FFFFFF"/>
                </a:solidFill>
                <a:latin typeface="Arial" charset="0"/>
                <a:cs typeface="Arial" charset="0"/>
              </a:rPr>
              <a:t>Analysis of key features in LC-FT-MS measurements of dissolved organic matter</a:t>
            </a:r>
            <a:endParaRPr lang="en-US" sz="8000" baseline="30000" dirty="0"/>
          </a:p>
        </p:txBody>
      </p:sp>
      <p:sp>
        <p:nvSpPr>
          <p:cNvPr id="2053" name="Textfeld 23"/>
          <p:cNvSpPr txBox="1">
            <a:spLocks noChangeArrowheads="1"/>
          </p:cNvSpPr>
          <p:nvPr/>
        </p:nvSpPr>
        <p:spPr bwMode="auto">
          <a:xfrm>
            <a:off x="1729338" y="3547539"/>
            <a:ext cx="16357478" cy="2097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r>
              <a:rPr lang="en-US" sz="3600" b="1" u="sng"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Marlo</a:t>
            </a:r>
            <a:r>
              <a:rPr lang="en-US" sz="4000" b="1" u="sng"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600" b="1" u="sng"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Bareth</a:t>
            </a:r>
            <a:r>
              <a:rPr lang="en-US" sz="3600" b="1" baseline="30000"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r>
              <a:rPr lang="en-US" sz="3600" b="1"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600" b="1" dirty="0">
                <a:ln w="3175">
                  <a:noFill/>
                </a:ln>
                <a:solidFill>
                  <a:schemeClr val="bg1"/>
                </a:solidFill>
                <a:latin typeface="Arial" panose="020B0604020202020204" pitchFamily="34" charset="0"/>
                <a:cs typeface="Arial" panose="020B0604020202020204" pitchFamily="34" charset="0"/>
              </a:rPr>
              <a:t>Boris P. Koch</a:t>
            </a:r>
            <a:r>
              <a:rPr lang="en-US" sz="3600" b="1" baseline="30000" dirty="0">
                <a:ln w="3175">
                  <a:noFill/>
                </a:ln>
                <a:solidFill>
                  <a:schemeClr val="bg1"/>
                </a:solidFill>
                <a:latin typeface="Arial" panose="020B0604020202020204" pitchFamily="34" charset="0"/>
                <a:cs typeface="Arial" panose="020B0604020202020204" pitchFamily="34" charset="0"/>
              </a:rPr>
              <a:t>1,5</a:t>
            </a:r>
            <a:r>
              <a:rPr lang="en-US" sz="3600" b="1" dirty="0">
                <a:ln w="3175">
                  <a:noFill/>
                </a:ln>
                <a:solidFill>
                  <a:schemeClr val="bg1"/>
                </a:solidFill>
                <a:latin typeface="Arial" panose="020B0604020202020204" pitchFamily="34" charset="0"/>
                <a:cs typeface="Arial" panose="020B0604020202020204" pitchFamily="34" charset="0"/>
              </a:rPr>
              <a:t>, Gabriel Zachmann</a:t>
            </a:r>
            <a:r>
              <a:rPr lang="en-US" sz="3600" b="1" baseline="30000" dirty="0">
                <a:ln w="3175">
                  <a:noFill/>
                </a:ln>
                <a:solidFill>
                  <a:schemeClr val="bg1"/>
                </a:solidFill>
                <a:latin typeface="Arial" panose="020B0604020202020204" pitchFamily="34" charset="0"/>
                <a:cs typeface="Arial" panose="020B0604020202020204" pitchFamily="34" charset="0"/>
              </a:rPr>
              <a:t>3</a:t>
            </a:r>
            <a:r>
              <a:rPr lang="en-US" sz="3600" b="1" dirty="0">
                <a:ln w="3175">
                  <a:noFill/>
                </a:ln>
                <a:solidFill>
                  <a:schemeClr val="bg1"/>
                </a:solidFill>
                <a:latin typeface="Arial" panose="020B0604020202020204" pitchFamily="34" charset="0"/>
                <a:cs typeface="Arial" panose="020B0604020202020204" pitchFamily="34" charset="0"/>
              </a:rPr>
              <a:t>, Sebastian Maneth</a:t>
            </a:r>
            <a:r>
              <a:rPr lang="en-US" sz="3600" b="1" baseline="30000" dirty="0">
                <a:ln w="3175">
                  <a:noFill/>
                </a:ln>
                <a:solidFill>
                  <a:schemeClr val="bg1"/>
                </a:solidFill>
                <a:latin typeface="Arial" panose="020B0604020202020204" pitchFamily="34" charset="0"/>
                <a:cs typeface="Arial" panose="020B0604020202020204" pitchFamily="34" charset="0"/>
              </a:rPr>
              <a:t>3</a:t>
            </a:r>
            <a:r>
              <a:rPr lang="en-US" sz="3600" b="1" dirty="0">
                <a:ln w="3175">
                  <a:noFill/>
                </a:ln>
                <a:solidFill>
                  <a:schemeClr val="bg1"/>
                </a:solidFill>
                <a:latin typeface="Arial" panose="020B0604020202020204" pitchFamily="34" charset="0"/>
                <a:cs typeface="Arial" panose="020B0604020202020204" pitchFamily="34" charset="0"/>
              </a:rPr>
              <a:t>, </a:t>
            </a:r>
            <a:r>
              <a:rPr lang="de-DE" sz="3600" b="1" dirty="0">
                <a:ln w="3175">
                  <a:noFill/>
                </a:ln>
                <a:solidFill>
                  <a:schemeClr val="bg1"/>
                </a:solidFill>
                <a:latin typeface="Arial" panose="020B0604020202020204" pitchFamily="34" charset="0"/>
                <a:cs typeface="Arial" panose="020B0604020202020204" pitchFamily="34" charset="0"/>
              </a:rPr>
              <a:t>Christian L. Müller</a:t>
            </a:r>
            <a:r>
              <a:rPr lang="de-DE" sz="3600" b="1" baseline="30000" dirty="0">
                <a:ln w="3175">
                  <a:noFill/>
                </a:ln>
                <a:solidFill>
                  <a:schemeClr val="bg1"/>
                </a:solidFill>
                <a:latin typeface="Arial" panose="020B0604020202020204" pitchFamily="34" charset="0"/>
                <a:cs typeface="Arial" panose="020B0604020202020204" pitchFamily="34" charset="0"/>
              </a:rPr>
              <a:t>4</a:t>
            </a:r>
            <a:r>
              <a:rPr lang="de-DE" sz="3600" b="1" dirty="0">
                <a:ln w="3175">
                  <a:noFill/>
                </a:ln>
                <a:solidFill>
                  <a:schemeClr val="bg1"/>
                </a:solidFill>
                <a:latin typeface="Arial" panose="020B0604020202020204" pitchFamily="34" charset="0"/>
                <a:cs typeface="Arial" panose="020B0604020202020204" pitchFamily="34" charset="0"/>
              </a:rPr>
              <a:t>, </a:t>
            </a:r>
            <a:r>
              <a:rPr lang="en-US" sz="3600" b="1" dirty="0">
                <a:ln w="3175">
                  <a:noFill/>
                </a:ln>
                <a:solidFill>
                  <a:schemeClr val="bg1"/>
                </a:solidFill>
                <a:latin typeface="Arial" panose="020B0604020202020204" pitchFamily="34" charset="0"/>
                <a:cs typeface="Arial" panose="020B0604020202020204" pitchFamily="34" charset="0"/>
              </a:rPr>
              <a:t>Oliver Lechtenfeld</a:t>
            </a:r>
            <a:r>
              <a:rPr lang="en-US" sz="3600" b="1" baseline="30000" dirty="0">
                <a:ln w="3175">
                  <a:noFill/>
                </a:ln>
                <a:solidFill>
                  <a:schemeClr val="bg1"/>
                </a:solidFill>
                <a:latin typeface="Arial" panose="020B0604020202020204" pitchFamily="34" charset="0"/>
                <a:cs typeface="Arial" panose="020B0604020202020204" pitchFamily="34" charset="0"/>
              </a:rPr>
              <a:t>2</a:t>
            </a:r>
            <a:r>
              <a:rPr lang="en-US" sz="3600" b="1" dirty="0">
                <a:ln w="3175">
                  <a:noFill/>
                </a:ln>
                <a:solidFill>
                  <a:schemeClr val="bg1"/>
                </a:solidFill>
                <a:latin typeface="Arial" panose="020B0604020202020204" pitchFamily="34" charset="0"/>
                <a:cs typeface="Arial" panose="020B0604020202020204" pitchFamily="34" charset="0"/>
              </a:rPr>
              <a:t>, Xianyu Kong</a:t>
            </a:r>
            <a:r>
              <a:rPr lang="en-US" sz="3600" b="1" baseline="30000" dirty="0">
                <a:ln w="3175">
                  <a:noFill/>
                </a:ln>
                <a:solidFill>
                  <a:schemeClr val="bg1"/>
                </a:solidFill>
                <a:latin typeface="Arial" panose="020B0604020202020204" pitchFamily="34" charset="0"/>
                <a:cs typeface="Arial" panose="020B0604020202020204" pitchFamily="34" charset="0"/>
              </a:rPr>
              <a:t>1</a:t>
            </a:r>
            <a:endParaRPr lang="en-US" sz="3600" b="1"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50000"/>
              </a:lnSpc>
            </a:pPr>
            <a:r>
              <a:rPr lang="en-US" sz="3600" b="1" dirty="0">
                <a:ln w="3175">
                  <a:noFill/>
                </a:ln>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Mail: marlo.bareth@awi.de</a:t>
            </a:r>
          </a:p>
        </p:txBody>
      </p:sp>
      <p:pic>
        <p:nvPicPr>
          <p:cNvPr id="3" name="Bild 2" descr="2017_H_Logo_CMYK_D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5793" y="38611573"/>
            <a:ext cx="9386002" cy="1433662"/>
          </a:xfrm>
          <a:prstGeom prst="rect">
            <a:avLst/>
          </a:prstGeom>
        </p:spPr>
      </p:pic>
      <p:sp>
        <p:nvSpPr>
          <p:cNvPr id="7" name="Textfeld 23">
            <a:extLst>
              <a:ext uri="{FF2B5EF4-FFF2-40B4-BE49-F238E27FC236}">
                <a16:creationId xmlns:a16="http://schemas.microsoft.com/office/drawing/2014/main" id="{AF20B58A-6C54-826A-DC61-84744D7FE25A}"/>
              </a:ext>
            </a:extLst>
          </p:cNvPr>
          <p:cNvSpPr txBox="1">
            <a:spLocks noChangeArrowheads="1"/>
          </p:cNvSpPr>
          <p:nvPr/>
        </p:nvSpPr>
        <p:spPr bwMode="auto">
          <a:xfrm>
            <a:off x="946799" y="7938025"/>
            <a:ext cx="12387949" cy="5239598"/>
          </a:xfrm>
          <a:prstGeom prst="roundRect">
            <a:avLst>
              <a:gd name="adj" fmla="val 6128"/>
            </a:avLst>
          </a:prstGeom>
          <a:solidFill>
            <a:srgbClr val="71B2BA">
              <a:alpha val="50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0"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85220" indent="-85220">
              <a:tabLst>
                <a:tab pos="678713" algn="l"/>
              </a:tabLst>
            </a:pPr>
            <a:r>
              <a:rPr lang="en-US" sz="4601" b="1" dirty="0">
                <a:latin typeface="Arial" charset="0"/>
                <a:cs typeface="Arial" charset="0"/>
              </a:rPr>
              <a:t>Introduction</a:t>
            </a:r>
            <a:endParaRPr lang="en-US" sz="1917" b="1" baseline="30000" dirty="0">
              <a:latin typeface="Arial" charset="0"/>
              <a:cs typeface="Arial" charset="0"/>
            </a:endParaRPr>
          </a:p>
          <a:p>
            <a:pPr marL="438272" indent="-438272">
              <a:buFont typeface="Arial" panose="020B0604020202020204" pitchFamily="34" charset="0"/>
              <a:buChar char="•"/>
              <a:tabLst>
                <a:tab pos="678713" algn="l"/>
              </a:tabLst>
            </a:pPr>
            <a:r>
              <a:rPr lang="en-GB" sz="3451" dirty="0">
                <a:latin typeface="Cambria" panose="02040503050406030204" pitchFamily="18" charset="0"/>
                <a:ea typeface="Cambria" panose="02040503050406030204" pitchFamily="18" charset="0"/>
                <a:cs typeface="Arial" charset="0"/>
              </a:rPr>
              <a:t>Marine Dissolved Organic Matter (DOM) is one of the most complex mixtures on the planet</a:t>
            </a:r>
            <a:r>
              <a:rPr lang="en-GB" sz="3451" baseline="30000" dirty="0">
                <a:latin typeface="Cambria" panose="02040503050406030204" pitchFamily="18" charset="0"/>
                <a:ea typeface="Cambria" panose="02040503050406030204" pitchFamily="18" charset="0"/>
                <a:cs typeface="Arial" charset="0"/>
              </a:rPr>
              <a:t>1</a:t>
            </a:r>
          </a:p>
          <a:p>
            <a:pPr marL="1181222" lvl="1" indent="-438272">
              <a:buFont typeface="Arial" panose="020B0604020202020204" pitchFamily="34" charset="0"/>
              <a:buChar char="•"/>
              <a:tabLst>
                <a:tab pos="678713" algn="l"/>
              </a:tabLst>
            </a:pPr>
            <a:r>
              <a:rPr lang="en-GB" sz="3451" dirty="0">
                <a:latin typeface="Cambria" panose="02040503050406030204" pitchFamily="18" charset="0"/>
                <a:ea typeface="Cambria" panose="02040503050406030204" pitchFamily="18" charset="0"/>
                <a:cs typeface="Arial" charset="0"/>
              </a:rPr>
              <a:t>Organic compounds in seawater that pass a filter</a:t>
            </a:r>
          </a:p>
          <a:p>
            <a:pPr marL="1181222" lvl="1" indent="-438272">
              <a:buFont typeface="Arial" panose="020B0604020202020204" pitchFamily="34" charset="0"/>
              <a:buChar char="•"/>
              <a:tabLst>
                <a:tab pos="678713" algn="l"/>
              </a:tabLst>
            </a:pPr>
            <a:r>
              <a:rPr lang="en-GB" sz="3451" dirty="0">
                <a:latin typeface="Cambria" panose="02040503050406030204" pitchFamily="18" charset="0"/>
                <a:ea typeface="Cambria" panose="02040503050406030204" pitchFamily="18" charset="0"/>
                <a:cs typeface="Arial" charset="0"/>
              </a:rPr>
              <a:t>Role in global carbon cycle only partially known</a:t>
            </a:r>
          </a:p>
          <a:p>
            <a:pPr marL="438272" indent="-438272">
              <a:lnSpc>
                <a:spcPct val="150000"/>
              </a:lnSpc>
              <a:buFont typeface="Arial" panose="020B0604020202020204" pitchFamily="34" charset="0"/>
              <a:buChar char="•"/>
              <a:tabLst>
                <a:tab pos="678713" algn="l"/>
              </a:tabLst>
            </a:pPr>
            <a:r>
              <a:rPr lang="en-GB" sz="3451" dirty="0">
                <a:latin typeface="Cambria" panose="02040503050406030204" pitchFamily="18" charset="0"/>
                <a:ea typeface="Cambria" panose="02040503050406030204" pitchFamily="18" charset="0"/>
                <a:cs typeface="Arial" charset="0"/>
              </a:rPr>
              <a:t>Liquid Chromatography Fourier-Transform Mass</a:t>
            </a:r>
          </a:p>
          <a:p>
            <a:pPr>
              <a:tabLst>
                <a:tab pos="678713" algn="l"/>
              </a:tabLst>
            </a:pPr>
            <a:r>
              <a:rPr lang="en-GB" sz="3451" dirty="0">
                <a:latin typeface="Cambria" panose="02040503050406030204" pitchFamily="18" charset="0"/>
                <a:ea typeface="Cambria" panose="02040503050406030204" pitchFamily="18" charset="0"/>
                <a:cs typeface="Arial" charset="0"/>
              </a:rPr>
              <a:t>    Spectrometry (LC-FT-MS) </a:t>
            </a:r>
          </a:p>
          <a:p>
            <a:pPr marL="1181222" lvl="1" indent="-438272">
              <a:buFont typeface="Arial" panose="020B0604020202020204" pitchFamily="34" charset="0"/>
              <a:buChar char="•"/>
              <a:tabLst>
                <a:tab pos="678713" algn="l"/>
              </a:tabLst>
            </a:pPr>
            <a:r>
              <a:rPr lang="en-GB" sz="3451" dirty="0">
                <a:latin typeface="Cambria" panose="02040503050406030204" pitchFamily="18" charset="0"/>
                <a:ea typeface="Cambria" panose="02040503050406030204" pitchFamily="18" charset="0"/>
                <a:cs typeface="Arial" charset="0"/>
              </a:rPr>
              <a:t>“Fingerprint” of the molecular formulas (no structure)</a:t>
            </a:r>
            <a:endParaRPr lang="en-US" sz="3451" dirty="0">
              <a:latin typeface="Cambria" panose="02040503050406030204" pitchFamily="18" charset="0"/>
              <a:ea typeface="Cambria" panose="02040503050406030204" pitchFamily="18" charset="0"/>
              <a:cs typeface="Arial" charset="0"/>
            </a:endParaRPr>
          </a:p>
        </p:txBody>
      </p:sp>
      <p:sp>
        <p:nvSpPr>
          <p:cNvPr id="2057" name="Textfeld 2056">
            <a:extLst>
              <a:ext uri="{FF2B5EF4-FFF2-40B4-BE49-F238E27FC236}">
                <a16:creationId xmlns:a16="http://schemas.microsoft.com/office/drawing/2014/main" id="{3341DA34-BDF9-892E-F457-303C5886E658}"/>
              </a:ext>
            </a:extLst>
          </p:cNvPr>
          <p:cNvSpPr txBox="1">
            <a:spLocks/>
          </p:cNvSpPr>
          <p:nvPr/>
        </p:nvSpPr>
        <p:spPr>
          <a:xfrm>
            <a:off x="15451097" y="29466478"/>
            <a:ext cx="3813773" cy="824177"/>
          </a:xfrm>
          <a:prstGeom prst="rect">
            <a:avLst/>
          </a:prstGeom>
          <a:noFill/>
        </p:spPr>
        <p:txBody>
          <a:bodyPr wrap="square" rtlCol="0">
            <a:spAutoFit/>
          </a:bodyPr>
          <a:lstStyle/>
          <a:p>
            <a:r>
              <a:rPr lang="en-US" sz="4601" b="1" dirty="0">
                <a:latin typeface="Arial" charset="0"/>
                <a:cs typeface="Arial" charset="0"/>
              </a:rPr>
              <a:t>Discussion</a:t>
            </a:r>
          </a:p>
        </p:txBody>
      </p:sp>
      <p:pic>
        <p:nvPicPr>
          <p:cNvPr id="1026" name="Picture 2">
            <a:extLst>
              <a:ext uri="{FF2B5EF4-FFF2-40B4-BE49-F238E27FC236}">
                <a16:creationId xmlns:a16="http://schemas.microsoft.com/office/drawing/2014/main" id="{5B2CE1A0-B9EC-0F39-DD66-5A685A0B5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5627" y="2667037"/>
            <a:ext cx="5368558" cy="225786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23">
            <a:extLst>
              <a:ext uri="{FF2B5EF4-FFF2-40B4-BE49-F238E27FC236}">
                <a16:creationId xmlns:a16="http://schemas.microsoft.com/office/drawing/2014/main" id="{0FB37001-8F7E-84B2-5E94-E9A957186EA8}"/>
              </a:ext>
            </a:extLst>
          </p:cNvPr>
          <p:cNvSpPr txBox="1">
            <a:spLocks/>
          </p:cNvSpPr>
          <p:nvPr/>
        </p:nvSpPr>
        <p:spPr bwMode="auto">
          <a:xfrm>
            <a:off x="946799" y="23579937"/>
            <a:ext cx="28522343" cy="5264920"/>
          </a:xfrm>
          <a:prstGeom prst="roundRect">
            <a:avLst>
              <a:gd name="adj" fmla="val 8006"/>
            </a:avLst>
          </a:prstGeom>
          <a:solidFill>
            <a:srgbClr val="B8D8DC"/>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5102" tIns="345102" rIns="345102" bIns="345102"/>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pPr marL="1130681" indent="-537188"/>
            <a:endParaRPr lang="en-US" sz="2684" dirty="0">
              <a:latin typeface="Cambria" panose="02040503050406030204" pitchFamily="18" charset="0"/>
              <a:ea typeface="Cambria" panose="02040503050406030204" pitchFamily="18" charset="0"/>
              <a:cs typeface="Arial" charset="0"/>
            </a:endParaRPr>
          </a:p>
        </p:txBody>
      </p:sp>
      <p:sp>
        <p:nvSpPr>
          <p:cNvPr id="61" name="Textfeld 60">
            <a:extLst>
              <a:ext uri="{FF2B5EF4-FFF2-40B4-BE49-F238E27FC236}">
                <a16:creationId xmlns:a16="http://schemas.microsoft.com/office/drawing/2014/main" id="{20E2801C-2700-DB92-6F82-5B35DA4DFB62}"/>
              </a:ext>
            </a:extLst>
          </p:cNvPr>
          <p:cNvSpPr txBox="1">
            <a:spLocks/>
          </p:cNvSpPr>
          <p:nvPr/>
        </p:nvSpPr>
        <p:spPr>
          <a:xfrm>
            <a:off x="16598712" y="13716414"/>
            <a:ext cx="12051523" cy="800346"/>
          </a:xfrm>
          <a:prstGeom prst="rect">
            <a:avLst/>
          </a:prstGeom>
          <a:noFill/>
        </p:spPr>
        <p:txBody>
          <a:bodyPr wrap="square" rtlCol="0">
            <a:spAutoFit/>
          </a:bodyPr>
          <a:lstStyle/>
          <a:p>
            <a:r>
              <a:rPr lang="en-US" sz="4601" b="1" dirty="0">
                <a:latin typeface="Arial" charset="0"/>
                <a:cs typeface="Arial" charset="0"/>
              </a:rPr>
              <a:t>Results</a:t>
            </a:r>
          </a:p>
        </p:txBody>
      </p:sp>
      <p:sp>
        <p:nvSpPr>
          <p:cNvPr id="1063" name="Textfeld 23">
            <a:extLst>
              <a:ext uri="{FF2B5EF4-FFF2-40B4-BE49-F238E27FC236}">
                <a16:creationId xmlns:a16="http://schemas.microsoft.com/office/drawing/2014/main" id="{93315BC2-186F-0A67-D872-AA3F488D8732}"/>
              </a:ext>
            </a:extLst>
          </p:cNvPr>
          <p:cNvSpPr txBox="1">
            <a:spLocks noChangeArrowheads="1"/>
          </p:cNvSpPr>
          <p:nvPr/>
        </p:nvSpPr>
        <p:spPr bwMode="auto">
          <a:xfrm>
            <a:off x="1762752" y="5667398"/>
            <a:ext cx="9831824" cy="1890200"/>
          </a:xfrm>
          <a:prstGeom prst="roundRect">
            <a:avLst>
              <a:gd name="adj" fmla="val 3743"/>
            </a:avLst>
          </a:prstGeom>
          <a:solidFill>
            <a:srgbClr val="004A5F">
              <a:alpha val="71000"/>
            </a:srgb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lIns="0" tIns="0" rIns="0" bIns="0" anchor="t"/>
          <a:lstStyle>
            <a:lvl1pPr>
              <a:defRPr sz="8300">
                <a:solidFill>
                  <a:schemeClr val="tx1"/>
                </a:solidFill>
                <a:latin typeface="Calibri" charset="0"/>
                <a:ea typeface="ヒラギノ角ゴ Pro W3" charset="0"/>
                <a:cs typeface="ヒラギノ角ゴ Pro W3" charset="0"/>
              </a:defRPr>
            </a:lvl1pPr>
            <a:lvl2pPr marL="742950" indent="-285750">
              <a:defRPr sz="8300">
                <a:solidFill>
                  <a:schemeClr val="tx1"/>
                </a:solidFill>
                <a:latin typeface="Calibri" charset="0"/>
                <a:ea typeface="ヒラギノ角ゴ Pro W3" charset="0"/>
                <a:cs typeface="ヒラギノ角ゴ Pro W3" charset="0"/>
              </a:defRPr>
            </a:lvl2pPr>
            <a:lvl3pPr marL="1143000" indent="-228600">
              <a:defRPr sz="8300">
                <a:solidFill>
                  <a:schemeClr val="tx1"/>
                </a:solidFill>
                <a:latin typeface="Calibri" charset="0"/>
                <a:ea typeface="ヒラギノ角ゴ Pro W3" charset="0"/>
                <a:cs typeface="ヒラギノ角ゴ Pro W3" charset="0"/>
              </a:defRPr>
            </a:lvl3pPr>
            <a:lvl4pPr marL="1600200" indent="-228600">
              <a:defRPr sz="8300">
                <a:solidFill>
                  <a:schemeClr val="tx1"/>
                </a:solidFill>
                <a:latin typeface="Calibri" charset="0"/>
                <a:ea typeface="ヒラギノ角ゴ Pro W3" charset="0"/>
                <a:cs typeface="ヒラギノ角ゴ Pro W3" charset="0"/>
              </a:defRPr>
            </a:lvl4pPr>
            <a:lvl5pPr marL="2057400" indent="-228600">
              <a:defRPr sz="8300">
                <a:solidFill>
                  <a:schemeClr val="tx1"/>
                </a:solidFill>
                <a:latin typeface="Calibri" charset="0"/>
                <a:ea typeface="ヒラギノ角ゴ Pro W3" charset="0"/>
                <a:cs typeface="ヒラギノ角ゴ Pro W3" charset="0"/>
              </a:defRPr>
            </a:lvl5pPr>
            <a:lvl6pPr marL="25146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6pPr>
            <a:lvl7pPr marL="29718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7pPr>
            <a:lvl8pPr marL="34290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8pPr>
            <a:lvl9pPr marL="3886200" indent="-228600" defTabSz="2097088" fontAlgn="base">
              <a:spcBef>
                <a:spcPct val="0"/>
              </a:spcBef>
              <a:spcAft>
                <a:spcPct val="0"/>
              </a:spcAft>
              <a:defRPr sz="8300">
                <a:solidFill>
                  <a:schemeClr val="tx1"/>
                </a:solidFill>
                <a:latin typeface="Calibri" charset="0"/>
                <a:ea typeface="ヒラギノ角ゴ Pro W3" charset="0"/>
                <a:cs typeface="ヒラギノ角ゴ Pro W3" charset="0"/>
              </a:defRPr>
            </a:lvl9pPr>
          </a:lstStyle>
          <a:p>
            <a:r>
              <a:rPr lang="en-GB" sz="2400" b="1" baseline="30000" dirty="0">
                <a:ln w="3175">
                  <a:noFill/>
                </a:ln>
                <a:solidFill>
                  <a:schemeClr val="bg1"/>
                </a:solidFill>
                <a:latin typeface="Arial" panose="020B0604020202020204" pitchFamily="34" charset="0"/>
                <a:cs typeface="Arial" panose="020B0604020202020204" pitchFamily="34" charset="0"/>
              </a:rPr>
              <a:t>1 </a:t>
            </a:r>
            <a:r>
              <a:rPr lang="en-GB" sz="2400" b="1" dirty="0">
                <a:ln w="3175">
                  <a:noFill/>
                </a:ln>
                <a:solidFill>
                  <a:schemeClr val="bg1"/>
                </a:solidFill>
                <a:latin typeface="Arial" panose="020B0604020202020204" pitchFamily="34" charset="0"/>
                <a:cs typeface="Arial" panose="020B0604020202020204" pitchFamily="34" charset="0"/>
              </a:rPr>
              <a:t>Alfred Wegener Institute for Polar and Marine Research, Germany</a:t>
            </a:r>
          </a:p>
          <a:p>
            <a:r>
              <a:rPr lang="en-GB" sz="2400" b="1" baseline="30000" dirty="0">
                <a:ln w="3175">
                  <a:noFill/>
                </a:ln>
                <a:solidFill>
                  <a:schemeClr val="bg1"/>
                </a:solidFill>
                <a:latin typeface="Arial" panose="020B0604020202020204" pitchFamily="34" charset="0"/>
                <a:cs typeface="Arial" panose="020B0604020202020204" pitchFamily="34" charset="0"/>
              </a:rPr>
              <a:t>2 </a:t>
            </a:r>
            <a:r>
              <a:rPr lang="en-GB" sz="2400" b="1" dirty="0">
                <a:ln w="3175">
                  <a:noFill/>
                </a:ln>
                <a:solidFill>
                  <a:schemeClr val="bg1"/>
                </a:solidFill>
                <a:latin typeface="Arial" panose="020B0604020202020204" pitchFamily="34" charset="0"/>
                <a:cs typeface="Arial" panose="020B0604020202020204" pitchFamily="34" charset="0"/>
              </a:rPr>
              <a:t>UFZ-Helmholtz Centre for Environmental Research, Germany</a:t>
            </a:r>
          </a:p>
          <a:p>
            <a:r>
              <a:rPr lang="en-GB" sz="2400" b="1" baseline="30000" dirty="0">
                <a:ln w="3175">
                  <a:noFill/>
                </a:ln>
                <a:solidFill>
                  <a:schemeClr val="bg1"/>
                </a:solidFill>
                <a:latin typeface="Arial" panose="020B0604020202020204" pitchFamily="34" charset="0"/>
                <a:cs typeface="Arial" panose="020B0604020202020204" pitchFamily="34" charset="0"/>
              </a:rPr>
              <a:t>3 </a:t>
            </a:r>
            <a:r>
              <a:rPr lang="en-GB" sz="2400" b="1" dirty="0">
                <a:ln w="3175">
                  <a:noFill/>
                </a:ln>
                <a:solidFill>
                  <a:schemeClr val="bg1"/>
                </a:solidFill>
                <a:latin typeface="Arial" panose="020B0604020202020204" pitchFamily="34" charset="0"/>
                <a:cs typeface="Arial" panose="020B0604020202020204" pitchFamily="34" charset="0"/>
              </a:rPr>
              <a:t>University of Bremen, Germany</a:t>
            </a:r>
          </a:p>
          <a:p>
            <a:r>
              <a:rPr lang="de-DE" sz="2400" b="1" baseline="30000" dirty="0">
                <a:ln w="3175">
                  <a:noFill/>
                </a:ln>
                <a:solidFill>
                  <a:schemeClr val="bg1"/>
                </a:solidFill>
                <a:latin typeface="Arial" panose="020B0604020202020204" pitchFamily="34" charset="0"/>
                <a:cs typeface="Arial" panose="020B0604020202020204" pitchFamily="34" charset="0"/>
              </a:rPr>
              <a:t>4</a:t>
            </a:r>
            <a:r>
              <a:rPr lang="de-DE" sz="2400" b="1" dirty="0">
                <a:ln w="3175">
                  <a:noFill/>
                </a:ln>
                <a:solidFill>
                  <a:schemeClr val="bg1"/>
                </a:solidFill>
                <a:latin typeface="Arial" panose="020B0604020202020204" pitchFamily="34" charset="0"/>
                <a:cs typeface="Arial" panose="020B0604020202020204" pitchFamily="34" charset="0"/>
              </a:rPr>
              <a:t> LMU Munich, Germany</a:t>
            </a:r>
          </a:p>
          <a:p>
            <a:r>
              <a:rPr lang="de-DE" sz="2400" b="1" baseline="30000" dirty="0">
                <a:ln w="3175">
                  <a:noFill/>
                </a:ln>
                <a:solidFill>
                  <a:schemeClr val="bg1"/>
                </a:solidFill>
                <a:latin typeface="Arial" panose="020B0604020202020204" pitchFamily="34" charset="0"/>
                <a:cs typeface="Arial" panose="020B0604020202020204" pitchFamily="34" charset="0"/>
              </a:rPr>
              <a:t>5</a:t>
            </a:r>
            <a:r>
              <a:rPr lang="de-DE" sz="2400" b="1" dirty="0">
                <a:ln w="3175">
                  <a:noFill/>
                </a:ln>
                <a:solidFill>
                  <a:schemeClr val="bg1"/>
                </a:solidFill>
                <a:latin typeface="Arial" panose="020B0604020202020204" pitchFamily="34" charset="0"/>
                <a:cs typeface="Arial" panose="020B0604020202020204" pitchFamily="34" charset="0"/>
              </a:rPr>
              <a:t> </a:t>
            </a:r>
            <a:r>
              <a:rPr lang="en-GB" sz="2400" b="1" dirty="0">
                <a:ln w="3175">
                  <a:noFill/>
                </a:ln>
                <a:solidFill>
                  <a:schemeClr val="bg1"/>
                </a:solidFill>
                <a:latin typeface="Arial" panose="020B0604020202020204" pitchFamily="34" charset="0"/>
                <a:cs typeface="Arial" panose="020B0604020202020204" pitchFamily="34" charset="0"/>
              </a:rPr>
              <a:t>Bremerhaven University of Applied Sciences</a:t>
            </a:r>
            <a:r>
              <a:rPr lang="de-DE" sz="2400" b="1" dirty="0">
                <a:ln w="3175">
                  <a:noFill/>
                </a:ln>
                <a:solidFill>
                  <a:schemeClr val="bg1"/>
                </a:solidFill>
                <a:latin typeface="Arial" panose="020B0604020202020204" pitchFamily="34" charset="0"/>
                <a:cs typeface="Arial" panose="020B0604020202020204" pitchFamily="34" charset="0"/>
              </a:rPr>
              <a:t>, Germany</a:t>
            </a:r>
          </a:p>
          <a:p>
            <a:endParaRPr lang="en-US" sz="3200" b="1" dirty="0">
              <a:ln w="3175">
                <a:noFill/>
              </a:ln>
              <a:solidFill>
                <a:schemeClr val="bg1"/>
              </a:solidFill>
              <a:latin typeface="Arial" panose="020B0604020202020204" pitchFamily="34" charset="0"/>
              <a:cs typeface="Arial" panose="020B0604020202020204" pitchFamily="34" charset="0"/>
            </a:endParaRPr>
          </a:p>
          <a:p>
            <a:endParaRPr lang="de-DE" sz="2800" b="1" dirty="0">
              <a:ln w="3175">
                <a:solidFill>
                  <a:srgbClr val="1F497D"/>
                </a:solidFill>
              </a:ln>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EC0A45E-0CA1-4E13-B2D6-02967C2DB152}"/>
              </a:ext>
            </a:extLst>
          </p:cNvPr>
          <p:cNvSpPr/>
          <p:nvPr/>
        </p:nvSpPr>
        <p:spPr>
          <a:xfrm>
            <a:off x="11377799" y="-2153341"/>
            <a:ext cx="876560" cy="87656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 dirty="0">
              <a:highlight>
                <a:srgbClr val="FFFF00"/>
              </a:highlight>
            </a:endParaRPr>
          </a:p>
        </p:txBody>
      </p:sp>
      <p:sp>
        <p:nvSpPr>
          <p:cNvPr id="174" name="TextBox 173">
            <a:extLst>
              <a:ext uri="{FF2B5EF4-FFF2-40B4-BE49-F238E27FC236}">
                <a16:creationId xmlns:a16="http://schemas.microsoft.com/office/drawing/2014/main" id="{7B3D83D7-CED2-4BC0-8E21-CA9404B4298B}"/>
              </a:ext>
            </a:extLst>
          </p:cNvPr>
          <p:cNvSpPr txBox="1"/>
          <p:nvPr/>
        </p:nvSpPr>
        <p:spPr>
          <a:xfrm>
            <a:off x="1307745" y="37497986"/>
            <a:ext cx="12345899" cy="1200329"/>
          </a:xfrm>
          <a:prstGeom prst="rect">
            <a:avLst/>
          </a:prstGeom>
          <a:noFill/>
        </p:spPr>
        <p:txBody>
          <a:bodyPr wrap="square" rtlCol="0">
            <a:spAutoFit/>
          </a:bodyPr>
          <a:lstStyle/>
          <a:p>
            <a:pPr algn="just"/>
            <a:r>
              <a:rPr lang="en-US" sz="2400" dirty="0">
                <a:solidFill>
                  <a:schemeClr val="tx1">
                    <a:lumMod val="50000"/>
                    <a:lumOff val="50000"/>
                  </a:schemeClr>
                </a:solidFill>
              </a:rPr>
              <a:t>Fig. 5: Three thousand features have the same predictive power when recursively eliminating features using RF. Recalculation of the importance at every iteration. Ten fold cross validation was applied each step.  Box shows the area without big increase of RMSE when removing features.</a:t>
            </a:r>
          </a:p>
        </p:txBody>
      </p:sp>
      <p:sp>
        <p:nvSpPr>
          <p:cNvPr id="175" name="TextBox 174">
            <a:extLst>
              <a:ext uri="{FF2B5EF4-FFF2-40B4-BE49-F238E27FC236}">
                <a16:creationId xmlns:a16="http://schemas.microsoft.com/office/drawing/2014/main" id="{91821B00-AA1F-42E4-95BE-46AD57652766}"/>
              </a:ext>
            </a:extLst>
          </p:cNvPr>
          <p:cNvSpPr txBox="1"/>
          <p:nvPr/>
        </p:nvSpPr>
        <p:spPr>
          <a:xfrm>
            <a:off x="16202605" y="24854786"/>
            <a:ext cx="12753256" cy="3278975"/>
          </a:xfrm>
          <a:prstGeom prst="rect">
            <a:avLst/>
          </a:prstGeom>
          <a:noFill/>
        </p:spPr>
        <p:txBody>
          <a:bodyPr wrap="square" rtlCol="0">
            <a:spAutoFit/>
          </a:bodyPr>
          <a:lstStyle/>
          <a:p>
            <a:pPr algn="just"/>
            <a:r>
              <a:rPr lang="en-US" sz="2301" dirty="0">
                <a:solidFill>
                  <a:schemeClr val="tx1">
                    <a:lumMod val="50000"/>
                    <a:lumOff val="50000"/>
                  </a:schemeClr>
                </a:solidFill>
              </a:rPr>
              <a:t>Fig. 3: Time slices: Inclusion of the time dimension, where a feature is a MFT. Flat time: Removed the retention time by combining the scans to one. Normalizations: Dividing by DOM- concentration contained (DOC), sum of all peak intensities (SUM), sum of all ubiquitous peaks (UBISUM), additive log ratio transformation based on the most stable ubiquitous feature (ALR). Except for ubiquitous  sum normalization, the models perform similarly. Support Vector Machines (SVM), Random Forest Regression (RF), Generalized Linear Models (GLM). Ubiquitous data is better to predict the terrestrial proxy. UBISUM has high RMSEs, excluding RF. Flat time similar patterns to time slices. Best prediction by GLM, SUM normalization, ubiquitous data with time slices.</a:t>
            </a:r>
          </a:p>
          <a:p>
            <a:pPr algn="just"/>
            <a:endParaRPr lang="en-US" sz="2301" dirty="0">
              <a:solidFill>
                <a:schemeClr val="tx1">
                  <a:lumMod val="50000"/>
                  <a:lumOff val="50000"/>
                </a:schemeClr>
              </a:solidFill>
            </a:endParaRPr>
          </a:p>
        </p:txBody>
      </p:sp>
      <p:sp>
        <p:nvSpPr>
          <p:cNvPr id="195" name="TextBox 194">
            <a:extLst>
              <a:ext uri="{FF2B5EF4-FFF2-40B4-BE49-F238E27FC236}">
                <a16:creationId xmlns:a16="http://schemas.microsoft.com/office/drawing/2014/main" id="{7CE67418-295D-4E8E-9E6E-D9FF0EB48F0D}"/>
              </a:ext>
            </a:extLst>
          </p:cNvPr>
          <p:cNvSpPr txBox="1"/>
          <p:nvPr/>
        </p:nvSpPr>
        <p:spPr>
          <a:xfrm>
            <a:off x="1347407" y="29292915"/>
            <a:ext cx="12992571" cy="1200329"/>
          </a:xfrm>
          <a:prstGeom prst="rect">
            <a:avLst/>
          </a:prstGeom>
          <a:noFill/>
        </p:spPr>
        <p:txBody>
          <a:bodyPr wrap="square" rtlCol="0">
            <a:spAutoFit/>
          </a:bodyPr>
          <a:lstStyle/>
          <a:p>
            <a:pPr algn="just"/>
            <a:r>
              <a:rPr lang="en-US" sz="2400" dirty="0">
                <a:solidFill>
                  <a:schemeClr val="tx1">
                    <a:lumMod val="50000"/>
                    <a:lumOff val="50000"/>
                  </a:schemeClr>
                </a:solidFill>
              </a:rPr>
              <a:t>Fig. 4: GLMs provide more stable top important features than RFs. 1000 runs were used and the number of unique features in the top N positions counted.</a:t>
            </a:r>
            <a:r>
              <a:rPr lang="en-US" sz="2400" dirty="0">
                <a:solidFill>
                  <a:srgbClr val="FF0000"/>
                </a:solidFill>
              </a:rPr>
              <a:t> </a:t>
            </a:r>
            <a:r>
              <a:rPr lang="en-US" sz="2400" dirty="0">
                <a:solidFill>
                  <a:schemeClr val="tx1">
                    <a:lumMod val="50000"/>
                    <a:lumOff val="50000"/>
                  </a:schemeClr>
                </a:solidFill>
              </a:rPr>
              <a:t>Average morula for GLM: C</a:t>
            </a:r>
            <a:r>
              <a:rPr lang="en-US" sz="2400" baseline="-25000" dirty="0">
                <a:solidFill>
                  <a:schemeClr val="tx1">
                    <a:lumMod val="50000"/>
                    <a:lumOff val="50000"/>
                  </a:schemeClr>
                </a:solidFill>
              </a:rPr>
              <a:t>19</a:t>
            </a:r>
            <a:r>
              <a:rPr lang="en-US" sz="2400" dirty="0">
                <a:solidFill>
                  <a:schemeClr val="tx1">
                    <a:lumMod val="50000"/>
                    <a:lumOff val="50000"/>
                  </a:schemeClr>
                </a:solidFill>
              </a:rPr>
              <a:t>H</a:t>
            </a:r>
            <a:r>
              <a:rPr lang="en-US" sz="2400" baseline="-25000" dirty="0">
                <a:solidFill>
                  <a:schemeClr val="tx1">
                    <a:lumMod val="50000"/>
                    <a:lumOff val="50000"/>
                  </a:schemeClr>
                </a:solidFill>
              </a:rPr>
              <a:t>23</a:t>
            </a:r>
            <a:r>
              <a:rPr lang="en-US" sz="2400" dirty="0">
                <a:solidFill>
                  <a:schemeClr val="tx1">
                    <a:lumMod val="50000"/>
                    <a:lumOff val="50000"/>
                  </a:schemeClr>
                </a:solidFill>
              </a:rPr>
              <a:t>O</a:t>
            </a:r>
            <a:r>
              <a:rPr lang="en-US" sz="2400" baseline="-25000" dirty="0">
                <a:solidFill>
                  <a:schemeClr val="tx1">
                    <a:lumMod val="50000"/>
                    <a:lumOff val="50000"/>
                  </a:schemeClr>
                </a:solidFill>
              </a:rPr>
              <a:t>10</a:t>
            </a:r>
            <a:r>
              <a:rPr lang="en-US" sz="2400" dirty="0">
                <a:solidFill>
                  <a:schemeClr val="tx1">
                    <a:lumMod val="50000"/>
                    <a:lumOff val="50000"/>
                  </a:schemeClr>
                </a:solidFill>
              </a:rPr>
              <a:t>N. Avg. for RF: C</a:t>
            </a:r>
            <a:r>
              <a:rPr lang="en-US" sz="2400" baseline="-25000" dirty="0">
                <a:solidFill>
                  <a:schemeClr val="tx1">
                    <a:lumMod val="50000"/>
                    <a:lumOff val="50000"/>
                  </a:schemeClr>
                </a:solidFill>
              </a:rPr>
              <a:t>20</a:t>
            </a:r>
            <a:r>
              <a:rPr lang="en-US" sz="2400" dirty="0">
                <a:solidFill>
                  <a:schemeClr val="tx1">
                    <a:lumMod val="50000"/>
                    <a:lumOff val="50000"/>
                  </a:schemeClr>
                </a:solidFill>
              </a:rPr>
              <a:t>H</a:t>
            </a:r>
            <a:r>
              <a:rPr lang="en-US" sz="2400" baseline="-25000" dirty="0">
                <a:solidFill>
                  <a:schemeClr val="tx1">
                    <a:lumMod val="50000"/>
                    <a:lumOff val="50000"/>
                  </a:schemeClr>
                </a:solidFill>
              </a:rPr>
              <a:t>27</a:t>
            </a:r>
            <a:r>
              <a:rPr lang="en-US" sz="2400" dirty="0">
                <a:solidFill>
                  <a:schemeClr val="tx1">
                    <a:lumMod val="50000"/>
                    <a:lumOff val="50000"/>
                  </a:schemeClr>
                </a:solidFill>
              </a:rPr>
              <a:t>O</a:t>
            </a:r>
            <a:r>
              <a:rPr lang="en-US" sz="2400" baseline="-25000" dirty="0">
                <a:solidFill>
                  <a:schemeClr val="tx1">
                    <a:lumMod val="50000"/>
                    <a:lumOff val="50000"/>
                  </a:schemeClr>
                </a:solidFill>
              </a:rPr>
              <a:t>11</a:t>
            </a:r>
            <a:r>
              <a:rPr lang="en-US" sz="2400" dirty="0">
                <a:solidFill>
                  <a:schemeClr val="tx1">
                    <a:lumMod val="50000"/>
                    <a:lumOff val="50000"/>
                  </a:schemeClr>
                </a:solidFill>
              </a:rPr>
              <a:t>N</a:t>
            </a:r>
            <a:r>
              <a:rPr lang="en-US" sz="2400" baseline="-25000" dirty="0">
                <a:solidFill>
                  <a:schemeClr val="tx1">
                    <a:lumMod val="50000"/>
                    <a:lumOff val="50000"/>
                  </a:schemeClr>
                </a:solidFill>
              </a:rPr>
              <a:t>2</a:t>
            </a:r>
          </a:p>
        </p:txBody>
      </p:sp>
      <p:sp>
        <p:nvSpPr>
          <p:cNvPr id="38" name="Textfeld 60">
            <a:extLst>
              <a:ext uri="{FF2B5EF4-FFF2-40B4-BE49-F238E27FC236}">
                <a16:creationId xmlns:a16="http://schemas.microsoft.com/office/drawing/2014/main" id="{EC70C315-3795-41E9-AD71-1E4D96F51C2E}"/>
              </a:ext>
            </a:extLst>
          </p:cNvPr>
          <p:cNvSpPr txBox="1">
            <a:spLocks/>
          </p:cNvSpPr>
          <p:nvPr/>
        </p:nvSpPr>
        <p:spPr>
          <a:xfrm>
            <a:off x="14014057" y="7994755"/>
            <a:ext cx="9703034" cy="694944"/>
          </a:xfrm>
          <a:prstGeom prst="rect">
            <a:avLst/>
          </a:prstGeom>
          <a:noFill/>
        </p:spPr>
        <p:txBody>
          <a:bodyPr wrap="square" rtlCol="0">
            <a:noAutofit/>
          </a:bodyPr>
          <a:lstStyle/>
          <a:p>
            <a:r>
              <a:rPr lang="en-US" sz="4601" b="1" dirty="0">
                <a:latin typeface="Arial" charset="0"/>
                <a:cs typeface="Arial" charset="0"/>
              </a:rPr>
              <a:t>Motivation</a:t>
            </a:r>
          </a:p>
        </p:txBody>
      </p:sp>
      <p:sp>
        <p:nvSpPr>
          <p:cNvPr id="11" name="TextBox 10">
            <a:extLst>
              <a:ext uri="{FF2B5EF4-FFF2-40B4-BE49-F238E27FC236}">
                <a16:creationId xmlns:a16="http://schemas.microsoft.com/office/drawing/2014/main" id="{196E119C-D6A3-46A8-993B-76858EE1E056}"/>
              </a:ext>
            </a:extLst>
          </p:cNvPr>
          <p:cNvSpPr txBox="1"/>
          <p:nvPr/>
        </p:nvSpPr>
        <p:spPr>
          <a:xfrm>
            <a:off x="13450397" y="8501793"/>
            <a:ext cx="12247801" cy="4247317"/>
          </a:xfrm>
          <a:prstGeom prst="rect">
            <a:avLst/>
          </a:prstGeom>
          <a:noFill/>
        </p:spPr>
        <p:txBody>
          <a:bodyPr wrap="square" rtlCol="0">
            <a:spAutoFit/>
          </a:bodyPr>
          <a:lstStyle/>
          <a:p>
            <a:pPr marL="1164993" indent="-571500">
              <a:lnSpc>
                <a:spcPct val="150000"/>
              </a:lnSpc>
              <a:buFont typeface="Arial" panose="020B0604020202020204" pitchFamily="34" charset="0"/>
              <a:buChar char="•"/>
            </a:pPr>
            <a:r>
              <a:rPr lang="en-US" sz="3600" dirty="0">
                <a:latin typeface="Cambria" panose="02040503050406030204" pitchFamily="18" charset="0"/>
                <a:ea typeface="Cambria" panose="02040503050406030204" pitchFamily="18" charset="0"/>
                <a:cs typeface="Arial" charset="0"/>
              </a:rPr>
              <a:t>Can LC-FT-MS samples predict terrestrial proxies?</a:t>
            </a:r>
          </a:p>
          <a:p>
            <a:pPr marL="1842873" lvl="1" indent="-537188">
              <a:buFont typeface="Arial" panose="020B0604020202020204" pitchFamily="34" charset="0"/>
              <a:buChar char="•"/>
            </a:pPr>
            <a:r>
              <a:rPr lang="en-US" sz="3600" dirty="0">
                <a:latin typeface="Cambria" panose="02040503050406030204" pitchFamily="18" charset="0"/>
                <a:ea typeface="Cambria" panose="02040503050406030204" pitchFamily="18" charset="0"/>
                <a:cs typeface="Arial" charset="0"/>
              </a:rPr>
              <a:t>E.g., fluorescence PARAFAC component</a:t>
            </a:r>
            <a:r>
              <a:rPr lang="en-US" sz="3600" baseline="30000" dirty="0">
                <a:latin typeface="Cambria" panose="02040503050406030204" pitchFamily="18" charset="0"/>
                <a:ea typeface="Cambria" panose="02040503050406030204" pitchFamily="18" charset="0"/>
                <a:cs typeface="Arial" charset="0"/>
              </a:rPr>
              <a:t>2,3</a:t>
            </a:r>
          </a:p>
          <a:p>
            <a:pPr marL="1099923" indent="-537188">
              <a:lnSpc>
                <a:spcPct val="150000"/>
              </a:lnSpc>
              <a:buFont typeface="Arial" panose="020B0604020202020204" pitchFamily="34" charset="0"/>
              <a:buChar char="•"/>
            </a:pPr>
            <a:r>
              <a:rPr lang="en-GB" sz="3600" dirty="0">
                <a:latin typeface="Cambria" panose="02040503050406030204" pitchFamily="18" charset="0"/>
                <a:ea typeface="Cambria" panose="02040503050406030204" pitchFamily="18" charset="0"/>
                <a:cs typeface="Arial" charset="0"/>
              </a:rPr>
              <a:t>Can we identify key features that predict </a:t>
            </a:r>
          </a:p>
          <a:p>
            <a:pPr marL="562735"/>
            <a:r>
              <a:rPr lang="en-GB" sz="3600" dirty="0">
                <a:latin typeface="Cambria" panose="02040503050406030204" pitchFamily="18" charset="0"/>
                <a:ea typeface="Cambria" panose="02040503050406030204" pitchFamily="18" charset="0"/>
                <a:cs typeface="Arial" charset="0"/>
              </a:rPr>
              <a:t>     terrestrial influence from arctic rivers</a:t>
            </a:r>
            <a:r>
              <a:rPr lang="en-GB" sz="3600" baseline="30000" dirty="0">
                <a:latin typeface="Cambria" panose="02040503050406030204" pitchFamily="18" charset="0"/>
                <a:ea typeface="Cambria" panose="02040503050406030204" pitchFamily="18" charset="0"/>
                <a:cs typeface="Arial" charset="0"/>
              </a:rPr>
              <a:t>4,5</a:t>
            </a:r>
            <a:r>
              <a:rPr lang="en-US" sz="3600" dirty="0">
                <a:latin typeface="Cambria" panose="02040503050406030204" pitchFamily="18" charset="0"/>
                <a:ea typeface="Cambria" panose="02040503050406030204" pitchFamily="18" charset="0"/>
                <a:cs typeface="Arial" charset="0"/>
              </a:rPr>
              <a:t>?</a:t>
            </a:r>
          </a:p>
          <a:p>
            <a:pPr marL="1019935" indent="-457200">
              <a:lnSpc>
                <a:spcPct val="150000"/>
              </a:lnSpc>
              <a:buFont typeface="Arial" panose="020B0604020202020204" pitchFamily="34" charset="0"/>
              <a:buChar char="•"/>
            </a:pPr>
            <a:r>
              <a:rPr lang="en-US" sz="3600" dirty="0">
                <a:latin typeface="Cambria" panose="02040503050406030204" pitchFamily="18" charset="0"/>
                <a:ea typeface="Cambria" panose="02040503050406030204" pitchFamily="18" charset="0"/>
                <a:cs typeface="Arial" charset="0"/>
              </a:rPr>
              <a:t>How are machine learning models are affected by</a:t>
            </a:r>
          </a:p>
          <a:p>
            <a:pPr marL="562735"/>
            <a:r>
              <a:rPr lang="en-US" sz="3600" dirty="0">
                <a:latin typeface="Cambria" panose="02040503050406030204" pitchFamily="18" charset="0"/>
                <a:ea typeface="Cambria" panose="02040503050406030204" pitchFamily="18" charset="0"/>
                <a:cs typeface="Arial" charset="0"/>
              </a:rPr>
              <a:t>     normalization methods?</a:t>
            </a:r>
          </a:p>
        </p:txBody>
      </p:sp>
      <p:pic>
        <p:nvPicPr>
          <p:cNvPr id="44" name="Grafik 4">
            <a:extLst>
              <a:ext uri="{FF2B5EF4-FFF2-40B4-BE49-F238E27FC236}">
                <a16:creationId xmlns:a16="http://schemas.microsoft.com/office/drawing/2014/main" id="{BF802D25-3278-4C2F-8C8E-CF38DD81E18E}"/>
              </a:ext>
            </a:extLst>
          </p:cNvPr>
          <p:cNvPicPr>
            <a:picLocks noChangeAspect="1"/>
          </p:cNvPicPr>
          <p:nvPr/>
        </p:nvPicPr>
        <p:blipFill rotWithShape="1">
          <a:blip r:embed="rId7">
            <a:extLst>
              <a:ext uri="{28A0092B-C50C-407E-A947-70E740481C1C}">
                <a14:useLocalDpi xmlns:a14="http://schemas.microsoft.com/office/drawing/2010/main" val="0"/>
              </a:ext>
            </a:extLst>
          </a:blip>
          <a:srcRect t="-13751" r="3670" b="-1"/>
          <a:stretch/>
        </p:blipFill>
        <p:spPr>
          <a:xfrm>
            <a:off x="7847347" y="16531938"/>
            <a:ext cx="7581706" cy="5083605"/>
          </a:xfrm>
          <a:prstGeom prst="rect">
            <a:avLst/>
          </a:prstGeom>
          <a:solidFill>
            <a:schemeClr val="bg1"/>
          </a:solidFill>
          <a:effectLst/>
        </p:spPr>
      </p:pic>
      <p:sp>
        <p:nvSpPr>
          <p:cNvPr id="45" name="TextBox 44">
            <a:extLst>
              <a:ext uri="{FF2B5EF4-FFF2-40B4-BE49-F238E27FC236}">
                <a16:creationId xmlns:a16="http://schemas.microsoft.com/office/drawing/2014/main" id="{E0150761-26A5-467C-8CD0-5DAA73561844}"/>
              </a:ext>
            </a:extLst>
          </p:cNvPr>
          <p:cNvSpPr txBox="1"/>
          <p:nvPr/>
        </p:nvSpPr>
        <p:spPr>
          <a:xfrm>
            <a:off x="7473401" y="21587727"/>
            <a:ext cx="8075868" cy="1508618"/>
          </a:xfrm>
          <a:prstGeom prst="rect">
            <a:avLst/>
          </a:prstGeom>
          <a:noFill/>
        </p:spPr>
        <p:txBody>
          <a:bodyPr wrap="square" rtlCol="0">
            <a:spAutoFit/>
          </a:bodyPr>
          <a:lstStyle/>
          <a:p>
            <a:pPr algn="just"/>
            <a:r>
              <a:rPr lang="en-US" sz="2301" dirty="0">
                <a:solidFill>
                  <a:schemeClr val="tx1">
                    <a:lumMod val="50000"/>
                    <a:lumOff val="50000"/>
                  </a:schemeClr>
                </a:solidFill>
              </a:rPr>
              <a:t>Fig. 2: Each sample contains the masses/molecular formulas split by their polarity. The FT-LC-MS measures how abundant each MFT is in the original seawater sample. The blue line shows the total ion count over time. Each peak is one feature for our methods. </a:t>
            </a:r>
            <a:r>
              <a:rPr lang="en-US" sz="2301" baseline="30000" dirty="0">
                <a:solidFill>
                  <a:schemeClr val="tx1">
                    <a:lumMod val="50000"/>
                    <a:lumOff val="50000"/>
                  </a:schemeClr>
                </a:solidFill>
              </a:rPr>
              <a:t>1</a:t>
            </a:r>
            <a:endParaRPr lang="en-US" sz="2301" dirty="0">
              <a:solidFill>
                <a:schemeClr val="tx1">
                  <a:lumMod val="50000"/>
                  <a:lumOff val="50000"/>
                </a:schemeClr>
              </a:solidFill>
            </a:endParaRPr>
          </a:p>
        </p:txBody>
      </p:sp>
      <p:sp>
        <p:nvSpPr>
          <p:cNvPr id="46" name="Textfeld 60">
            <a:extLst>
              <a:ext uri="{FF2B5EF4-FFF2-40B4-BE49-F238E27FC236}">
                <a16:creationId xmlns:a16="http://schemas.microsoft.com/office/drawing/2014/main" id="{30928CAA-EA8D-4449-9765-876788358AB4}"/>
              </a:ext>
            </a:extLst>
          </p:cNvPr>
          <p:cNvSpPr txBox="1">
            <a:spLocks/>
          </p:cNvSpPr>
          <p:nvPr/>
        </p:nvSpPr>
        <p:spPr>
          <a:xfrm>
            <a:off x="1308170" y="13695428"/>
            <a:ext cx="8251343" cy="800346"/>
          </a:xfrm>
          <a:prstGeom prst="rect">
            <a:avLst/>
          </a:prstGeom>
          <a:noFill/>
        </p:spPr>
        <p:txBody>
          <a:bodyPr wrap="square" rtlCol="0">
            <a:spAutoFit/>
          </a:bodyPr>
          <a:lstStyle/>
          <a:p>
            <a:r>
              <a:rPr lang="en-US" sz="4601" b="1" dirty="0">
                <a:latin typeface="Arial" charset="0"/>
                <a:cs typeface="Arial" charset="0"/>
              </a:rPr>
              <a:t>Data set</a:t>
            </a:r>
          </a:p>
        </p:txBody>
      </p:sp>
      <p:pic>
        <p:nvPicPr>
          <p:cNvPr id="14" name="Graphic 13">
            <a:extLst>
              <a:ext uri="{FF2B5EF4-FFF2-40B4-BE49-F238E27FC236}">
                <a16:creationId xmlns:a16="http://schemas.microsoft.com/office/drawing/2014/main" id="{2487A92C-782F-490F-A647-09818E72537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5128" t="20182" r="48995" b="7146"/>
          <a:stretch/>
        </p:blipFill>
        <p:spPr>
          <a:xfrm>
            <a:off x="16838936" y="15959691"/>
            <a:ext cx="7121071" cy="8203896"/>
          </a:xfrm>
          <a:prstGeom prst="rect">
            <a:avLst/>
          </a:prstGeom>
        </p:spPr>
      </p:pic>
      <p:pic>
        <p:nvPicPr>
          <p:cNvPr id="47" name="Graphic 46">
            <a:extLst>
              <a:ext uri="{FF2B5EF4-FFF2-40B4-BE49-F238E27FC236}">
                <a16:creationId xmlns:a16="http://schemas.microsoft.com/office/drawing/2014/main" id="{373DD2C2-5D55-4FE5-87B0-4465C604892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57032" t="20265" b="6498"/>
          <a:stretch/>
        </p:blipFill>
        <p:spPr>
          <a:xfrm>
            <a:off x="23977524" y="15966276"/>
            <a:ext cx="6669524" cy="8267640"/>
          </a:xfrm>
          <a:prstGeom prst="rect">
            <a:avLst/>
          </a:prstGeom>
        </p:spPr>
      </p:pic>
      <p:pic>
        <p:nvPicPr>
          <p:cNvPr id="52" name="Graphic 51">
            <a:extLst>
              <a:ext uri="{FF2B5EF4-FFF2-40B4-BE49-F238E27FC236}">
                <a16:creationId xmlns:a16="http://schemas.microsoft.com/office/drawing/2014/main" id="{7CEA567B-7C97-4744-BBCB-736D085A218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6014" t="93107" r="20530" b="280"/>
          <a:stretch/>
        </p:blipFill>
        <p:spPr>
          <a:xfrm>
            <a:off x="19753943" y="23994758"/>
            <a:ext cx="8297489" cy="746602"/>
          </a:xfrm>
          <a:prstGeom prst="rect">
            <a:avLst/>
          </a:prstGeom>
        </p:spPr>
      </p:pic>
      <p:pic>
        <p:nvPicPr>
          <p:cNvPr id="56" name="Graphic 55">
            <a:extLst>
              <a:ext uri="{FF2B5EF4-FFF2-40B4-BE49-F238E27FC236}">
                <a16:creationId xmlns:a16="http://schemas.microsoft.com/office/drawing/2014/main" id="{7706756F-0FDD-4185-8DAB-636D4725035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0182" r="95391" b="7146"/>
          <a:stretch/>
        </p:blipFill>
        <p:spPr>
          <a:xfrm>
            <a:off x="16160109" y="15997151"/>
            <a:ext cx="715573" cy="8203896"/>
          </a:xfrm>
          <a:prstGeom prst="rect">
            <a:avLst/>
          </a:prstGeom>
        </p:spPr>
      </p:pic>
      <p:pic>
        <p:nvPicPr>
          <p:cNvPr id="19" name="Graphic 18">
            <a:extLst>
              <a:ext uri="{FF2B5EF4-FFF2-40B4-BE49-F238E27FC236}">
                <a16:creationId xmlns:a16="http://schemas.microsoft.com/office/drawing/2014/main" id="{406B1F95-7AC9-4CBA-A239-FBC2F72BF2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7408" y="31073346"/>
            <a:ext cx="12899203" cy="6449602"/>
          </a:xfrm>
          <a:prstGeom prst="rect">
            <a:avLst/>
          </a:prstGeom>
        </p:spPr>
      </p:pic>
      <p:pic>
        <p:nvPicPr>
          <p:cNvPr id="23" name="Graphic 22">
            <a:extLst>
              <a:ext uri="{FF2B5EF4-FFF2-40B4-BE49-F238E27FC236}">
                <a16:creationId xmlns:a16="http://schemas.microsoft.com/office/drawing/2014/main" id="{EB2CA27F-D24E-4398-94A0-E5574F8C89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19352" y="23939489"/>
            <a:ext cx="13085736" cy="5382060"/>
          </a:xfrm>
          <a:prstGeom prst="rect">
            <a:avLst/>
          </a:prstGeom>
        </p:spPr>
      </p:pic>
      <p:sp>
        <p:nvSpPr>
          <p:cNvPr id="24" name="TextBox 23">
            <a:extLst>
              <a:ext uri="{FF2B5EF4-FFF2-40B4-BE49-F238E27FC236}">
                <a16:creationId xmlns:a16="http://schemas.microsoft.com/office/drawing/2014/main" id="{EDB9B783-1A1A-42BA-A3F6-557281231132}"/>
              </a:ext>
            </a:extLst>
          </p:cNvPr>
          <p:cNvSpPr txBox="1"/>
          <p:nvPr/>
        </p:nvSpPr>
        <p:spPr>
          <a:xfrm>
            <a:off x="10331986" y="16459119"/>
            <a:ext cx="4838258" cy="769441"/>
          </a:xfrm>
          <a:prstGeom prst="rect">
            <a:avLst/>
          </a:prstGeom>
          <a:noFill/>
        </p:spPr>
        <p:txBody>
          <a:bodyPr wrap="square" rtlCol="0">
            <a:spAutoFit/>
          </a:bodyPr>
          <a:lstStyle/>
          <a:p>
            <a:r>
              <a:rPr lang="en-US" sz="4400" dirty="0"/>
              <a:t>C</a:t>
            </a:r>
            <a:r>
              <a:rPr lang="en-US" sz="4400" baseline="-25000" dirty="0"/>
              <a:t>10</a:t>
            </a:r>
            <a:r>
              <a:rPr lang="en-US" sz="4400" dirty="0"/>
              <a:t>H</a:t>
            </a:r>
            <a:r>
              <a:rPr lang="en-US" sz="4400" baseline="-25000" dirty="0"/>
              <a:t>20</a:t>
            </a:r>
            <a:r>
              <a:rPr lang="en-US" sz="4400" dirty="0"/>
              <a:t>O</a:t>
            </a:r>
            <a:r>
              <a:rPr lang="en-US" sz="4400" baseline="-25000" dirty="0"/>
              <a:t>6</a:t>
            </a:r>
            <a:r>
              <a:rPr lang="en-US" sz="4400" dirty="0"/>
              <a:t> at 17 min.</a:t>
            </a:r>
          </a:p>
        </p:txBody>
      </p:sp>
      <p:cxnSp>
        <p:nvCxnSpPr>
          <p:cNvPr id="26" name="Straight Arrow Connector 25">
            <a:extLst>
              <a:ext uri="{FF2B5EF4-FFF2-40B4-BE49-F238E27FC236}">
                <a16:creationId xmlns:a16="http://schemas.microsoft.com/office/drawing/2014/main" id="{F376A57C-D8CA-499F-81CF-6252297A63FC}"/>
              </a:ext>
            </a:extLst>
          </p:cNvPr>
          <p:cNvCxnSpPr>
            <a:cxnSpLocks/>
          </p:cNvCxnSpPr>
          <p:nvPr/>
        </p:nvCxnSpPr>
        <p:spPr>
          <a:xfrm flipH="1">
            <a:off x="12153903" y="17150482"/>
            <a:ext cx="450927" cy="916077"/>
          </a:xfrm>
          <a:prstGeom prst="straightConnector1">
            <a:avLst/>
          </a:prstGeom>
          <a:ln>
            <a:tailEnd type="triangle"/>
          </a:ln>
          <a:effectLst>
            <a:outerShdw blurRad="40000" dist="23000" dir="5400000" rotWithShape="0">
              <a:srgbClr val="000000">
                <a:alpha val="35000"/>
              </a:srgbClr>
            </a:outerShdw>
            <a:softEdge rad="0"/>
          </a:effectLst>
        </p:spPr>
        <p:style>
          <a:lnRef idx="3">
            <a:schemeClr val="dk1"/>
          </a:lnRef>
          <a:fillRef idx="0">
            <a:schemeClr val="dk1"/>
          </a:fillRef>
          <a:effectRef idx="2">
            <a:schemeClr val="dk1"/>
          </a:effectRef>
          <a:fontRef idx="minor">
            <a:schemeClr val="tx1"/>
          </a:fontRef>
        </p:style>
      </p:cxnSp>
      <p:pic>
        <p:nvPicPr>
          <p:cNvPr id="65" name="Grafik 36">
            <a:extLst>
              <a:ext uri="{FF2B5EF4-FFF2-40B4-BE49-F238E27FC236}">
                <a16:creationId xmlns:a16="http://schemas.microsoft.com/office/drawing/2014/main" id="{2A2F6247-57DC-461D-862E-11C51E7C39F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4301256" y="7911975"/>
            <a:ext cx="5167634" cy="5434566"/>
          </a:xfrm>
          <a:prstGeom prst="rect">
            <a:avLst/>
          </a:prstGeom>
        </p:spPr>
      </p:pic>
      <p:sp>
        <p:nvSpPr>
          <p:cNvPr id="5" name="Rectangle 4">
            <a:extLst>
              <a:ext uri="{FF2B5EF4-FFF2-40B4-BE49-F238E27FC236}">
                <a16:creationId xmlns:a16="http://schemas.microsoft.com/office/drawing/2014/main" id="{85447D6B-CF09-498C-96A7-E0531CAC0FAB}"/>
              </a:ext>
            </a:extLst>
          </p:cNvPr>
          <p:cNvSpPr/>
          <p:nvPr/>
        </p:nvSpPr>
        <p:spPr>
          <a:xfrm>
            <a:off x="9814560" y="35236362"/>
            <a:ext cx="4003039" cy="103632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5C127C5C-DFB0-4CE0-9E8A-C7000FB0C855}"/>
              </a:ext>
            </a:extLst>
          </p:cNvPr>
          <p:cNvSpPr txBox="1"/>
          <p:nvPr/>
        </p:nvSpPr>
        <p:spPr>
          <a:xfrm>
            <a:off x="20667900" y="12283620"/>
            <a:ext cx="6504161" cy="800476"/>
          </a:xfrm>
          <a:prstGeom prst="rect">
            <a:avLst/>
          </a:prstGeom>
          <a:noFill/>
        </p:spPr>
        <p:txBody>
          <a:bodyPr wrap="square" rtlCol="0">
            <a:spAutoFit/>
          </a:bodyPr>
          <a:lstStyle/>
          <a:p>
            <a:pPr algn="just"/>
            <a:r>
              <a:rPr lang="en-US" sz="2301" dirty="0">
                <a:solidFill>
                  <a:schemeClr val="tx1">
                    <a:lumMod val="50000"/>
                    <a:lumOff val="50000"/>
                  </a:schemeClr>
                </a:solidFill>
              </a:rPr>
              <a:t>Fig. 1: Terrestrial influx from rivers in </a:t>
            </a:r>
          </a:p>
          <a:p>
            <a:pPr algn="just"/>
            <a:r>
              <a:rPr lang="en-US" sz="2301" dirty="0">
                <a:solidFill>
                  <a:schemeClr val="tx1">
                    <a:lumMod val="50000"/>
                    <a:lumOff val="50000"/>
                  </a:schemeClr>
                </a:solidFill>
              </a:rPr>
              <a:t>Siberia and location of sampling points.</a:t>
            </a:r>
            <a:r>
              <a:rPr lang="en-US" sz="2301" baseline="30000" dirty="0">
                <a:solidFill>
                  <a:schemeClr val="tx1">
                    <a:lumMod val="50000"/>
                    <a:lumOff val="50000"/>
                  </a:schemeClr>
                </a:solidFill>
              </a:rPr>
              <a:t>4</a:t>
            </a:r>
          </a:p>
        </p:txBody>
      </p:sp>
      <p:sp>
        <p:nvSpPr>
          <p:cNvPr id="57" name="Textfeld 11">
            <a:extLst>
              <a:ext uri="{FF2B5EF4-FFF2-40B4-BE49-F238E27FC236}">
                <a16:creationId xmlns:a16="http://schemas.microsoft.com/office/drawing/2014/main" id="{3FD2ED2D-1035-4D50-9475-FA0EA1F4D8E0}"/>
              </a:ext>
            </a:extLst>
          </p:cNvPr>
          <p:cNvSpPr txBox="1"/>
          <p:nvPr/>
        </p:nvSpPr>
        <p:spPr>
          <a:xfrm>
            <a:off x="1017543" y="38932594"/>
            <a:ext cx="16760629" cy="1569660"/>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References</a:t>
            </a:r>
          </a:p>
          <a:p>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Lechtenfeld</a:t>
            </a:r>
            <a:r>
              <a:rPr lang="en-US" sz="1200" dirty="0">
                <a:latin typeface="Arial" panose="020B0604020202020204" pitchFamily="34" charset="0"/>
                <a:cs typeface="Arial" panose="020B0604020202020204" pitchFamily="34" charset="0"/>
              </a:rPr>
              <a:t>, O.J., </a:t>
            </a:r>
            <a:r>
              <a:rPr lang="en-US" sz="1200" dirty="0" err="1">
                <a:latin typeface="Arial" panose="020B0604020202020204" pitchFamily="34" charset="0"/>
                <a:cs typeface="Arial" panose="020B0604020202020204" pitchFamily="34" charset="0"/>
              </a:rPr>
              <a:t>Kaesler</a:t>
            </a:r>
            <a:r>
              <a:rPr lang="en-US" sz="1200" dirty="0">
                <a:latin typeface="Arial" panose="020B0604020202020204" pitchFamily="34" charset="0"/>
                <a:cs typeface="Arial" panose="020B0604020202020204" pitchFamily="34" charset="0"/>
              </a:rPr>
              <a:t>, J., Jennings, E.K., Koch, B.P. (accepted). Direct analysis of marine dissolved organic matter using LC-FT-ICR MS. Environmental Science &amp; Technology.</a:t>
            </a:r>
          </a:p>
          <a:p>
            <a:r>
              <a:rPr lang="en-US" sz="12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Nebbioso</a:t>
            </a:r>
            <a:r>
              <a:rPr lang="en-GB" sz="1200" dirty="0">
                <a:latin typeface="Arial" panose="020B0604020202020204" pitchFamily="34" charset="0"/>
                <a:cs typeface="Arial" panose="020B0604020202020204" pitchFamily="34" charset="0"/>
              </a:rPr>
              <a:t>, A., &amp; Piccolo, A. (2013). Molecular characterization of dissolved organic matter (DOM): A critical review. In </a:t>
            </a:r>
            <a:r>
              <a:rPr lang="en-GB" sz="1200" i="1" dirty="0">
                <a:latin typeface="Arial" panose="020B0604020202020204" pitchFamily="34" charset="0"/>
                <a:cs typeface="Arial" panose="020B0604020202020204" pitchFamily="34" charset="0"/>
              </a:rPr>
              <a:t>Analytical and Bioanalytical Chemistry</a:t>
            </a:r>
            <a:r>
              <a:rPr lang="en-GB" sz="1200" dirty="0">
                <a:latin typeface="Arial" panose="020B0604020202020204" pitchFamily="34" charset="0"/>
                <a:cs typeface="Arial" panose="020B0604020202020204" pitchFamily="34" charset="0"/>
              </a:rPr>
              <a:t> (Vol. 405, Issue 1, pp. 109–124). Springer. https://doi.org/10.1007/s00216-012-6363-2</a:t>
            </a:r>
          </a:p>
          <a:p>
            <a:r>
              <a:rPr lang="de-DE" sz="1200" dirty="0">
                <a:latin typeface="Arial" panose="020B0604020202020204" pitchFamily="34" charset="0"/>
                <a:cs typeface="Arial" panose="020B0604020202020204" pitchFamily="34" charset="0"/>
              </a:rPr>
              <a:t>[3] Kong, Xianyu; </a:t>
            </a:r>
            <a:r>
              <a:rPr lang="de-DE" sz="1200" dirty="0" err="1">
                <a:latin typeface="Arial" panose="020B0604020202020204" pitchFamily="34" charset="0"/>
                <a:cs typeface="Arial" panose="020B0604020202020204" pitchFamily="34" charset="0"/>
              </a:rPr>
              <a:t>Granskog</a:t>
            </a:r>
            <a:r>
              <a:rPr lang="de-DE" sz="1200" dirty="0">
                <a:latin typeface="Arial" panose="020B0604020202020204" pitchFamily="34" charset="0"/>
                <a:cs typeface="Arial" panose="020B0604020202020204" pitchFamily="34" charset="0"/>
              </a:rPr>
              <a:t>, Mats A; Hoppe, Clara Jule Marie; </a:t>
            </a:r>
            <a:r>
              <a:rPr lang="de-DE" sz="1200" dirty="0" err="1">
                <a:latin typeface="Arial" panose="020B0604020202020204" pitchFamily="34" charset="0"/>
                <a:cs typeface="Arial" panose="020B0604020202020204" pitchFamily="34" charset="0"/>
              </a:rPr>
              <a:t>Fong</a:t>
            </a:r>
            <a:r>
              <a:rPr lang="de-DE" sz="1200" dirty="0">
                <a:latin typeface="Arial" panose="020B0604020202020204" pitchFamily="34" charset="0"/>
                <a:cs typeface="Arial" panose="020B0604020202020204" pitchFamily="34" charset="0"/>
              </a:rPr>
              <a:t>, Allison A; </a:t>
            </a:r>
            <a:r>
              <a:rPr lang="de-DE" sz="1200" dirty="0" err="1">
                <a:latin typeface="Arial" panose="020B0604020202020204" pitchFamily="34" charset="0"/>
                <a:cs typeface="Arial" panose="020B0604020202020204" pitchFamily="34" charset="0"/>
              </a:rPr>
              <a:t>Stedmon</a:t>
            </a:r>
            <a:r>
              <a:rPr lang="de-DE" sz="1200" dirty="0">
                <a:latin typeface="Arial" panose="020B0604020202020204" pitchFamily="34" charset="0"/>
                <a:cs typeface="Arial" panose="020B0604020202020204" pitchFamily="34" charset="0"/>
              </a:rPr>
              <a:t>, Colin A; </a:t>
            </a:r>
            <a:r>
              <a:rPr lang="de-DE" sz="1200" dirty="0" err="1">
                <a:latin typeface="Arial" panose="020B0604020202020204" pitchFamily="34" charset="0"/>
                <a:cs typeface="Arial" panose="020B0604020202020204" pitchFamily="34" charset="0"/>
              </a:rPr>
              <a:t>Tippenhauer</a:t>
            </a:r>
            <a:r>
              <a:rPr lang="de-DE" sz="1200" dirty="0">
                <a:latin typeface="Arial" panose="020B0604020202020204" pitchFamily="34" charset="0"/>
                <a:cs typeface="Arial" panose="020B0604020202020204" pitchFamily="34" charset="0"/>
              </a:rPr>
              <a:t>, Sandra; </a:t>
            </a:r>
            <a:r>
              <a:rPr lang="de-DE" sz="1200" dirty="0" err="1">
                <a:latin typeface="Arial" panose="020B0604020202020204" pitchFamily="34" charset="0"/>
                <a:cs typeface="Arial" panose="020B0604020202020204" pitchFamily="34" charset="0"/>
              </a:rPr>
              <a:t>Ulfsbo</a:t>
            </a:r>
            <a:r>
              <a:rPr lang="de-DE" sz="1200" dirty="0">
                <a:latin typeface="Arial" panose="020B0604020202020204" pitchFamily="34" charset="0"/>
                <a:cs typeface="Arial" panose="020B0604020202020204" pitchFamily="34" charset="0"/>
              </a:rPr>
              <a:t>, Adam; </a:t>
            </a:r>
            <a:r>
              <a:rPr lang="de-DE" sz="1200" dirty="0" err="1">
                <a:latin typeface="Arial" panose="020B0604020202020204" pitchFamily="34" charset="0"/>
                <a:cs typeface="Arial" panose="020B0604020202020204" pitchFamily="34" charset="0"/>
              </a:rPr>
              <a:t>Vredenborg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Myriel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Hölemann</a:t>
            </a:r>
            <a:r>
              <a:rPr lang="de-DE" sz="1200" dirty="0">
                <a:latin typeface="Arial" panose="020B0604020202020204" pitchFamily="34" charset="0"/>
                <a:cs typeface="Arial" panose="020B0604020202020204" pitchFamily="34" charset="0"/>
              </a:rPr>
              <a:t>, Jens A; Koch, Boris P (2022): The </a:t>
            </a:r>
            <a:r>
              <a:rPr lang="de-DE" sz="1200" dirty="0" err="1">
                <a:latin typeface="Arial" panose="020B0604020202020204" pitchFamily="34" charset="0"/>
                <a:cs typeface="Arial" panose="020B0604020202020204" pitchFamily="34" charset="0"/>
              </a:rPr>
              <a:t>composition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chromophoric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dissolved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organic</a:t>
            </a:r>
            <a:r>
              <a:rPr lang="de-DE" sz="1200" dirty="0">
                <a:latin typeface="Arial" panose="020B0604020202020204" pitchFamily="34" charset="0"/>
                <a:cs typeface="Arial" panose="020B0604020202020204" pitchFamily="34" charset="0"/>
              </a:rPr>
              <a:t> matter in Central Arctic </a:t>
            </a:r>
            <a:r>
              <a:rPr lang="de-DE" sz="1200" dirty="0" err="1">
                <a:latin typeface="Arial" panose="020B0604020202020204" pitchFamily="34" charset="0"/>
                <a:cs typeface="Arial" panose="020B0604020202020204" pitchFamily="34" charset="0"/>
              </a:rPr>
              <a:t>surface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waters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during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MOSAiC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expedition</a:t>
            </a:r>
            <a:r>
              <a:rPr lang="de-DE" sz="1200" dirty="0">
                <a:latin typeface="Arial" panose="020B0604020202020204" pitchFamily="34" charset="0"/>
                <a:cs typeface="Arial" panose="020B0604020202020204" pitchFamily="34" charset="0"/>
              </a:rPr>
              <a:t>. PANGAEA, https://doi.org/10.1594/PANGAEA.948019</a:t>
            </a:r>
          </a:p>
          <a:p>
            <a:r>
              <a:rPr lang="en-US" sz="1200" dirty="0">
                <a:latin typeface="Arial" panose="020B0604020202020204" pitchFamily="34" charset="0"/>
                <a:cs typeface="Arial" panose="020B0604020202020204" pitchFamily="34" charset="0"/>
              </a:rPr>
              <a:t>[4] </a:t>
            </a:r>
            <a:r>
              <a:rPr lang="en-GB" sz="1200" dirty="0">
                <a:latin typeface="Arial" panose="020B0604020202020204" pitchFamily="34" charset="0"/>
                <a:cs typeface="Arial" panose="020B0604020202020204" pitchFamily="34" charset="0"/>
              </a:rPr>
              <a:t>Kong, X. (2022): Molecular and optical characterization of dissolved organic matter in the Central Arctic Ocean / B. Koch (editor) PhD thesis</a:t>
            </a:r>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[5]</a:t>
            </a:r>
            <a:r>
              <a:rPr lang="en-GB" sz="1200" dirty="0">
                <a:latin typeface="Arial" panose="020B0604020202020204" pitchFamily="34" charset="0"/>
                <a:cs typeface="Arial" panose="020B0604020202020204" pitchFamily="34" charset="0"/>
              </a:rPr>
              <a:t> Raymond, P. A., and Spencer, R. G. M. (2015). Riverine DOM, in Biogeochemistry of Marine Dissolved Organic Matter (Elsevier), 509–533. </a:t>
            </a:r>
            <a:r>
              <a:rPr lang="en-GB" sz="1200" dirty="0" err="1">
                <a:latin typeface="Arial" panose="020B0604020202020204" pitchFamily="34" charset="0"/>
                <a:cs typeface="Arial" panose="020B0604020202020204" pitchFamily="34" charset="0"/>
              </a:rPr>
              <a:t>doi</a:t>
            </a:r>
            <a:r>
              <a:rPr lang="en-GB" sz="1200" dirty="0">
                <a:latin typeface="Arial" panose="020B0604020202020204" pitchFamily="34" charset="0"/>
                <a:cs typeface="Arial" panose="020B0604020202020204" pitchFamily="34" charset="0"/>
              </a:rPr>
              <a:t>: 10.1016/B978-0- 12-405940-5.00011-X</a:t>
            </a:r>
            <a:endParaRPr lang="de-DE"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A746387-4C00-4595-A512-0F994139EE8F}"/>
              </a:ext>
            </a:extLst>
          </p:cNvPr>
          <p:cNvSpPr/>
          <p:nvPr/>
        </p:nvSpPr>
        <p:spPr>
          <a:xfrm>
            <a:off x="21481143" y="300758"/>
            <a:ext cx="8585401" cy="19226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2D96416E-E449-4D7D-B9E8-2CE921AD94E8}"/>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l="4515" t="22255" r="4467" b="19290"/>
          <a:stretch/>
        </p:blipFill>
        <p:spPr>
          <a:xfrm>
            <a:off x="21714144" y="1057076"/>
            <a:ext cx="7567353" cy="989069"/>
          </a:xfrm>
          <a:prstGeom prst="rect">
            <a:avLst/>
          </a:prstGeom>
        </p:spPr>
      </p:pic>
      <p:graphicFrame>
        <p:nvGraphicFramePr>
          <p:cNvPr id="21" name="Object 20">
            <a:extLst>
              <a:ext uri="{FF2B5EF4-FFF2-40B4-BE49-F238E27FC236}">
                <a16:creationId xmlns:a16="http://schemas.microsoft.com/office/drawing/2014/main" id="{F8470A98-A672-44E7-A3DE-CBA81E07EC74}"/>
              </a:ext>
            </a:extLst>
          </p:cNvPr>
          <p:cNvGraphicFramePr>
            <a:graphicFrameLocks noChangeAspect="1"/>
          </p:cNvGraphicFramePr>
          <p:nvPr>
            <p:extLst>
              <p:ext uri="{D42A27DB-BD31-4B8C-83A1-F6EECF244321}">
                <p14:modId xmlns:p14="http://schemas.microsoft.com/office/powerpoint/2010/main" val="3096912336"/>
              </p:ext>
            </p:extLst>
          </p:nvPr>
        </p:nvGraphicFramePr>
        <p:xfrm>
          <a:off x="17797222" y="39072148"/>
          <a:ext cx="3452777" cy="1235922"/>
        </p:xfrm>
        <a:graphic>
          <a:graphicData uri="http://schemas.openxmlformats.org/presentationml/2006/ole">
            <mc:AlternateContent xmlns:mc="http://schemas.openxmlformats.org/markup-compatibility/2006">
              <mc:Choice xmlns:v="urn:schemas-microsoft-com:vml" Requires="v">
                <p:oleObj spid="_x0000_s1094" name="Acrobat Document" r:id="rId17" imgW="4213470" imgH="1508477" progId="Acrobat.Document.2020">
                  <p:embed/>
                </p:oleObj>
              </mc:Choice>
              <mc:Fallback>
                <p:oleObj name="Acrobat Document" r:id="rId17" imgW="4213470" imgH="1508477" progId="Acrobat.Document.2020">
                  <p:embed/>
                  <p:pic>
                    <p:nvPicPr>
                      <p:cNvPr id="0" name=""/>
                      <p:cNvPicPr/>
                      <p:nvPr/>
                    </p:nvPicPr>
                    <p:blipFill>
                      <a:blip r:embed="rId18"/>
                      <a:stretch>
                        <a:fillRect/>
                      </a:stretch>
                    </p:blipFill>
                    <p:spPr>
                      <a:xfrm>
                        <a:off x="17797222" y="39072148"/>
                        <a:ext cx="3452777" cy="1235922"/>
                      </a:xfrm>
                      <a:prstGeom prst="rect">
                        <a:avLst/>
                      </a:prstGeom>
                    </p:spPr>
                  </p:pic>
                </p:oleObj>
              </mc:Fallback>
            </mc:AlternateContent>
          </a:graphicData>
        </a:graphic>
      </p:graphicFrame>
      <p:pic>
        <p:nvPicPr>
          <p:cNvPr id="60" name="Graphic 59">
            <a:extLst>
              <a:ext uri="{FF2B5EF4-FFF2-40B4-BE49-F238E27FC236}">
                <a16:creationId xmlns:a16="http://schemas.microsoft.com/office/drawing/2014/main" id="{CDA9FCCB-0802-4EAC-B0C5-55677FDCE862}"/>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l="24372" r="23105" b="88902"/>
          <a:stretch/>
        </p:blipFill>
        <p:spPr>
          <a:xfrm>
            <a:off x="18389195" y="14703708"/>
            <a:ext cx="10261040" cy="1238962"/>
          </a:xfrm>
          <a:prstGeom prst="rect">
            <a:avLst/>
          </a:prstGeom>
        </p:spPr>
      </p:pic>
      <p:cxnSp>
        <p:nvCxnSpPr>
          <p:cNvPr id="86" name="Straight Arrow Connector 85">
            <a:extLst>
              <a:ext uri="{FF2B5EF4-FFF2-40B4-BE49-F238E27FC236}">
                <a16:creationId xmlns:a16="http://schemas.microsoft.com/office/drawing/2014/main" id="{42302469-8AF1-45A5-8CE9-53C36191799D}"/>
              </a:ext>
            </a:extLst>
          </p:cNvPr>
          <p:cNvCxnSpPr>
            <a:cxnSpLocks/>
          </p:cNvCxnSpPr>
          <p:nvPr/>
        </p:nvCxnSpPr>
        <p:spPr>
          <a:xfrm flipH="1">
            <a:off x="27012900" y="9579164"/>
            <a:ext cx="114302" cy="6702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16" name="Straight Arrow Connector 115">
            <a:extLst>
              <a:ext uri="{FF2B5EF4-FFF2-40B4-BE49-F238E27FC236}">
                <a16:creationId xmlns:a16="http://schemas.microsoft.com/office/drawing/2014/main" id="{FBD80F42-A3F5-49E2-8CBD-1F4F316E840A}"/>
              </a:ext>
            </a:extLst>
          </p:cNvPr>
          <p:cNvCxnSpPr>
            <a:cxnSpLocks/>
          </p:cNvCxnSpPr>
          <p:nvPr/>
        </p:nvCxnSpPr>
        <p:spPr>
          <a:xfrm>
            <a:off x="26787428" y="9451181"/>
            <a:ext cx="56814" cy="62804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theme/theme1.xml><?xml version="1.0" encoding="utf-8"?>
<a:theme xmlns:a="http://schemas.openxmlformats.org/drawingml/2006/main" name="poster_A0_de_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poster_A0_de_up</Template>
  <TotalTime>0</TotalTime>
  <Words>858</Words>
  <Application>Microsoft Office PowerPoint</Application>
  <PresentationFormat>Custom</PresentationFormat>
  <Paragraphs>64</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Cambria</vt:lpstr>
      <vt:lpstr>poster_A0_de_up</vt:lpstr>
      <vt:lpstr>Adobe Acrobat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Enno Prigge</dc:creator>
  <cp:lastModifiedBy>Marlo Bareth</cp:lastModifiedBy>
  <cp:revision>238</cp:revision>
  <dcterms:created xsi:type="dcterms:W3CDTF">2022-08-19T06:51:33Z</dcterms:created>
  <dcterms:modified xsi:type="dcterms:W3CDTF">2024-02-08T14:58:34Z</dcterms:modified>
</cp:coreProperties>
</file>