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1" r:id="rId3"/>
    <p:sldId id="320" r:id="rId4"/>
    <p:sldId id="310" r:id="rId5"/>
    <p:sldId id="324" r:id="rId6"/>
    <p:sldId id="265" r:id="rId7"/>
    <p:sldId id="322" r:id="rId8"/>
    <p:sldId id="267" r:id="rId9"/>
    <p:sldId id="323" r:id="rId10"/>
    <p:sldId id="325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6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9" autoAdjust="0"/>
    <p:restoredTop sz="94660"/>
  </p:normalViewPr>
  <p:slideViewPr>
    <p:cSldViewPr>
      <p:cViewPr varScale="1">
        <p:scale>
          <a:sx n="127" d="100"/>
          <a:sy n="127" d="100"/>
        </p:scale>
        <p:origin x="30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65A3-5DE6-4AB4-8891-69FA221E09D2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4B32-0A99-4FAC-8358-08F2B3EAD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8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9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4616450"/>
            <a:ext cx="6467475" cy="1057275"/>
          </a:xfrm>
        </p:spPr>
        <p:txBody>
          <a:bodyPr lIns="360000"/>
          <a:lstStyle>
            <a:lvl1pPr>
              <a:defRPr sz="2000" b="1" smtClean="0">
                <a:solidFill>
                  <a:srgbClr val="0066CC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09825" y="2579688"/>
            <a:ext cx="6477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36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Fachbereich, Titel, Datum</a:t>
            </a:r>
          </a:p>
        </p:txBody>
      </p:sp>
      <p:pic>
        <p:nvPicPr>
          <p:cNvPr id="45064" name="Picture 24" descr="Logo_RGB_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89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66295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07404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1154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8057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19528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87237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8844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1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7927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27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16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4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45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4A74-F1F3-420B-8984-DDACEE9207F7}" type="datetimeFigureOut">
              <a:rPr lang="de-DE" smtClean="0"/>
              <a:t>28.09.2018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8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19250"/>
            <a:ext cx="864235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46150"/>
            <a:ext cx="86423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610475" y="66278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F7215B4-81E1-45BB-8385-B4846FAA5E0A}" type="slidenum">
              <a:rPr lang="de-DE" sz="1000" b="1">
                <a:solidFill>
                  <a:srgbClr val="5F5F5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b="1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/>
              <a:t>MiKlip</a:t>
            </a:r>
            <a:r>
              <a:rPr lang="de-DE" dirty="0" smtClean="0"/>
              <a:t> Modul B Meeting Berlin 11 </a:t>
            </a:r>
            <a:r>
              <a:rPr lang="de-DE" dirty="0" err="1" smtClean="0"/>
              <a:t>Oct</a:t>
            </a:r>
            <a:r>
              <a:rPr lang="de-DE" dirty="0" smtClean="0"/>
              <a:t> 2016 – FAST-O3</a:t>
            </a:r>
            <a:endParaRPr lang="de-DE" dirty="0"/>
          </a:p>
        </p:txBody>
      </p:sp>
      <p:pic>
        <p:nvPicPr>
          <p:cNvPr id="2056" name="Picture 24" descr="Logo_RGB_300dp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4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723900" indent="-1889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107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4351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Motivation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3285" y="1772816"/>
            <a:ext cx="742313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Ozone </a:t>
            </a:r>
            <a:r>
              <a:rPr lang="en-US" sz="2000" dirty="0" smtClean="0"/>
              <a:t>often</a:t>
            </a:r>
            <a:r>
              <a:rPr lang="en-US" sz="2000" dirty="0" smtClean="0"/>
              <a:t> </a:t>
            </a:r>
            <a:r>
              <a:rPr lang="en-US" sz="2000" dirty="0" smtClean="0"/>
              <a:t>prescribed in climate models, since detailed calculation computationally very expensive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/>
              <a:t>e.g. in IPCC CMIP5 models</a:t>
            </a:r>
            <a:br>
              <a:rPr lang="en-US" sz="2000" dirty="0" smtClean="0"/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(IPCC, 2013, section 9.1.3.2.6)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Desirable to include interactive ozone in climate models due to </a:t>
            </a:r>
            <a:r>
              <a:rPr lang="en-US" sz="2000" dirty="0" smtClean="0"/>
              <a:t>importance of </a:t>
            </a:r>
            <a:r>
              <a:rPr lang="en-US" sz="2000" dirty="0" smtClean="0"/>
              <a:t>ozone-climate </a:t>
            </a:r>
            <a:r>
              <a:rPr lang="en-US" sz="2000" dirty="0" smtClean="0"/>
              <a:t>interactions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.g. Effect of </a:t>
            </a:r>
            <a:r>
              <a:rPr lang="en-US" sz="2000" dirty="0"/>
              <a:t>c</a:t>
            </a:r>
            <a:r>
              <a:rPr lang="en-US" sz="2000" dirty="0" smtClean="0"/>
              <a:t>hanges in polar stratospheric vortex and ozone on surface temperature trends in Antarctica </a:t>
            </a:r>
            <a:br>
              <a:rPr lang="en-US" sz="2000" dirty="0" smtClean="0"/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(Thompson and Solomon, Science, 296, 895-899, 2002)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.g. Effect of ozone on climate change</a:t>
            </a:r>
          </a:p>
          <a:p>
            <a:pPr lvl="1"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Nowack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et al., Nature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Clim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Change, 5, 41-45, 2015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5776" y="1154958"/>
            <a:ext cx="394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Fast ozone chemistry for climate models</a:t>
            </a:r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29" y="1916832"/>
            <a:ext cx="6951051" cy="36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Validation: Polar SWIFT </a:t>
            </a:r>
            <a:r>
              <a:rPr lang="en-US" b="1" dirty="0" smtClean="0">
                <a:solidFill>
                  <a:schemeClr val="accent1"/>
                </a:solidFill>
              </a:rPr>
              <a:t>as chemistry module in ATLAS CTM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5661925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MLS satellite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87624" y="5661925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 with SWIFT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013279" y="1476073"/>
            <a:ext cx="5679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Driven by ECMWF ERA Interim, Winter SH 2006 vortex means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06134" y="3199908"/>
            <a:ext cx="484928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/>
              <a:t>Numerical Effort</a:t>
            </a:r>
          </a:p>
          <a:p>
            <a:r>
              <a:rPr lang="en-US" u="sng" smtClean="0"/>
              <a:t>Full chemistry model</a:t>
            </a:r>
            <a:r>
              <a:rPr lang="en-US" smtClean="0"/>
              <a:t>          </a:t>
            </a:r>
            <a:r>
              <a:rPr lang="en-US" u="sng" smtClean="0"/>
              <a:t>ATLAS-SWIFT polar</a:t>
            </a:r>
          </a:p>
          <a:p>
            <a:r>
              <a:rPr lang="en-US" smtClean="0"/>
              <a:t>2 weeks/model year           seconds/model year</a:t>
            </a:r>
          </a:p>
          <a:p>
            <a:r>
              <a:rPr lang="en-US" smtClean="0"/>
              <a:t>48 processors                       1 processor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24050" y="5651956"/>
            <a:ext cx="254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 with full chemistry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55472" y="198884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 km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55472" y="335619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18 km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65802" y="382031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 km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74047" y="508518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18 km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1074520" y="534955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324050" y="534955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652120" y="536510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2573097" y="5363924"/>
            <a:ext cx="5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Nov</a:t>
            </a:r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4932040" y="5369373"/>
            <a:ext cx="5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Nov</a:t>
            </a:r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7325625" y="5373646"/>
            <a:ext cx="5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Nov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8100392" y="44002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ppb</a:t>
            </a:r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8038659" y="270892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ppm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8121395" y="3356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8086738" y="19646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8100392" y="3779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8100392" y="508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21395" y="249830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121395" y="41589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HCl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0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>
                <a:solidFill>
                  <a:schemeClr val="accent1"/>
                </a:solidFill>
              </a:rPr>
              <a:t>Interannual</a:t>
            </a:r>
            <a:r>
              <a:rPr lang="en-US" b="1" smtClean="0">
                <a:solidFill>
                  <a:schemeClr val="accent1"/>
                </a:solidFill>
              </a:rPr>
              <a:t> variability NH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6804" y="6156012"/>
            <a:ext cx="855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Vortex averaged ozone shortly before vortex breakup at 46 </a:t>
            </a:r>
            <a:r>
              <a:rPr lang="en-US" err="1" smtClean="0"/>
              <a:t>hPa</a:t>
            </a:r>
            <a:r>
              <a:rPr lang="en-US" smtClean="0"/>
              <a:t> from SWIFT in ATLAS CTM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066236"/>
            <a:ext cx="6243024" cy="48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>
                <a:solidFill>
                  <a:schemeClr val="accent1"/>
                </a:solidFill>
              </a:rPr>
              <a:t>Interannual</a:t>
            </a:r>
            <a:r>
              <a:rPr lang="en-US" b="1" smtClean="0">
                <a:solidFill>
                  <a:schemeClr val="accent1"/>
                </a:solidFill>
              </a:rPr>
              <a:t> variability SH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76750" y="6135205"/>
            <a:ext cx="670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Vortex </a:t>
            </a:r>
            <a:r>
              <a:rPr lang="en-US"/>
              <a:t>averaged ozone </a:t>
            </a:r>
            <a:r>
              <a:rPr lang="en-US" smtClean="0"/>
              <a:t>1 October </a:t>
            </a:r>
            <a:r>
              <a:rPr lang="en-US"/>
              <a:t>at 46 </a:t>
            </a:r>
            <a:r>
              <a:rPr lang="en-US" err="1" smtClean="0"/>
              <a:t>hPa</a:t>
            </a:r>
            <a:r>
              <a:rPr lang="en-US" smtClean="0"/>
              <a:t> from SWIFT in ATLAS CTM</a:t>
            </a:r>
            <a:endParaRPr lang="de-DE"/>
          </a:p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78749"/>
            <a:ext cx="6099008" cy="4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Papers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5" y="234888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Polar SWIFT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Wohltmann et al., Update of the Polar SWIFT model for polar stratospheric ozone loss, </a:t>
            </a:r>
            <a:r>
              <a:rPr lang="en-US" sz="2000" dirty="0" err="1" smtClean="0"/>
              <a:t>Geosci</a:t>
            </a:r>
            <a:r>
              <a:rPr lang="en-US" sz="2000" dirty="0" smtClean="0"/>
              <a:t>. Model Dev., 10, 2671-2689,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Wohltmann et al., A quantitative analysis of the reactions involved in stratospheric ozone depletion in the polar vortex core, Atmos. Chem. Phys., 17, 10535-10563, 2017</a:t>
            </a:r>
          </a:p>
          <a:p>
            <a:r>
              <a:rPr lang="en-US" sz="2000" dirty="0" err="1" smtClean="0"/>
              <a:t>Extrapolar</a:t>
            </a:r>
            <a:r>
              <a:rPr lang="en-US" sz="2000" dirty="0" smtClean="0"/>
              <a:t> SWIFT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Kreyling</a:t>
            </a:r>
            <a:r>
              <a:rPr lang="en-US" sz="2000" dirty="0" smtClean="0"/>
              <a:t> et al., </a:t>
            </a:r>
            <a:r>
              <a:rPr lang="en-US" sz="2000" dirty="0"/>
              <a:t>The </a:t>
            </a:r>
            <a:r>
              <a:rPr lang="en-US" sz="2000" dirty="0" err="1"/>
              <a:t>Extrapolar</a:t>
            </a:r>
            <a:r>
              <a:rPr lang="en-US" sz="2000" dirty="0"/>
              <a:t> SWIFT model (version 1.0): fast stratospheric ozone chemistry for global climate </a:t>
            </a:r>
            <a:r>
              <a:rPr lang="en-US" sz="2000" dirty="0" smtClean="0"/>
              <a:t>models</a:t>
            </a:r>
            <a:r>
              <a:rPr lang="en-US" sz="2000" dirty="0" smtClean="0"/>
              <a:t>, </a:t>
            </a:r>
            <a:r>
              <a:rPr lang="en-US" sz="2000" dirty="0" err="1" smtClean="0"/>
              <a:t>Geosci</a:t>
            </a:r>
            <a:r>
              <a:rPr lang="en-US" sz="2000" dirty="0" smtClean="0"/>
              <a:t>. Model Dev., </a:t>
            </a:r>
            <a:r>
              <a:rPr lang="en-US" sz="2000" dirty="0" smtClean="0"/>
              <a:t>11, 753-769, 2018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43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Polar SWIFT</a:t>
            </a:r>
            <a:endParaRPr lang="de-DE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Polar SWIFT: Overview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1619672" y="1628800"/>
            <a:ext cx="655272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54000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ast model for vortex averaged polar ozone loss</a:t>
            </a:r>
          </a:p>
          <a:p>
            <a:pP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Only 4 prognostic equations per altitude (vortex average)</a:t>
            </a:r>
          </a:p>
          <a:p>
            <a:pP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Large time step possible (1 day)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Solves system of coupled differential equations for key species: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(total) 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(gas phase)</a:t>
            </a:r>
          </a:p>
          <a:p>
            <a:pPr lvl="1">
              <a:buFontTx/>
              <a:buChar char="-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HCl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ClONO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lvl="1">
              <a:buFontTx/>
              <a:buChar char="-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ClO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aseline="-25000" dirty="0" smtClean="0">
              <a:solidFill>
                <a:prstClr val="black"/>
              </a:solidFill>
              <a:latin typeface="Calibri"/>
            </a:endParaRP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457200" lvl="1" indent="0">
              <a:defRPr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31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Polar SWIFT: Overview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431006" y="1340768"/>
            <a:ext cx="828198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54000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>
              <a:defRPr/>
            </a:pPr>
            <a:endParaRPr lang="en-US" sz="1800" dirty="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Includes terms for the overall net effect of chemical </a:t>
            </a:r>
            <a:r>
              <a:rPr lang="en-US" sz="1800" dirty="0" smtClean="0">
                <a:latin typeface="+mn-lt"/>
              </a:rPr>
              <a:t>mechanisms and not for every single reaction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Equations are based on our physical understanding of the system and the relevance of effects</a:t>
            </a:r>
          </a:p>
          <a:p>
            <a:pPr>
              <a:buFontTx/>
              <a:buChar char="•"/>
              <a:defRPr/>
            </a:pPr>
            <a:endParaRPr lang="en-US" sz="1800" dirty="0">
              <a:latin typeface="+mn-lt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</a:rPr>
              <a:t>Example: Equation for ozone change is (put simply):</a:t>
            </a:r>
          </a:p>
          <a:p>
            <a:pPr marL="0" indent="0">
              <a:defRPr/>
            </a:pPr>
            <a:endParaRPr lang="en-US" sz="1800" dirty="0">
              <a:latin typeface="+mn-lt"/>
            </a:endParaRPr>
          </a:p>
          <a:p>
            <a:pPr marL="0" indent="0">
              <a:defRPr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“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O</a:t>
            </a: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zone change”=“Amount of active chlorine” * “Amount of sunlight”</a:t>
            </a:r>
          </a:p>
          <a:p>
            <a:pPr>
              <a:buFontTx/>
              <a:buChar char="•"/>
              <a:defRPr/>
            </a:pPr>
            <a:endParaRPr lang="en-US" sz="1800" dirty="0">
              <a:latin typeface="+mn-lt"/>
            </a:endParaRPr>
          </a:p>
          <a:p>
            <a:pPr marL="0" indent="0">
              <a:defRPr/>
            </a:pPr>
            <a:endParaRPr lang="en-US" sz="1800" dirty="0" smtClean="0">
              <a:latin typeface="+mn-lt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</a:rPr>
              <a:t>Difference to existing Taylor series based fast (</a:t>
            </a:r>
            <a:r>
              <a:rPr lang="en-US" sz="1800" dirty="0" err="1" smtClean="0">
                <a:latin typeface="+mn-lt"/>
              </a:rPr>
              <a:t>extrapolar</a:t>
            </a:r>
            <a:r>
              <a:rPr lang="en-US" sz="1800" dirty="0" smtClean="0">
                <a:latin typeface="+mn-lt"/>
              </a:rPr>
              <a:t>) ozone schemes (e.g. </a:t>
            </a:r>
            <a:r>
              <a:rPr lang="en-US" sz="1800" dirty="0" err="1" smtClean="0">
                <a:latin typeface="+mn-lt"/>
              </a:rPr>
              <a:t>Cariolle</a:t>
            </a:r>
            <a:r>
              <a:rPr lang="en-US" sz="1800" dirty="0" smtClean="0">
                <a:latin typeface="+mn-lt"/>
              </a:rPr>
              <a:t> scheme, </a:t>
            </a:r>
            <a:r>
              <a:rPr lang="en-US" sz="1800" dirty="0" err="1" smtClean="0">
                <a:latin typeface="+mn-lt"/>
              </a:rPr>
              <a:t>Linoz</a:t>
            </a:r>
            <a:r>
              <a:rPr lang="en-US" sz="1800" dirty="0" smtClean="0">
                <a:latin typeface="+mn-lt"/>
              </a:rPr>
              <a:t> scheme):</a:t>
            </a:r>
          </a:p>
          <a:p>
            <a:pPr marL="0" indent="0">
              <a:defRPr/>
            </a:pPr>
            <a:endParaRPr lang="en-US" sz="1800" dirty="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Based on physical understanding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Can cope with the nonlinear effects of polar ozone chemistry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Works well in changing conditions due to climate change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or</a:t>
            </a:r>
            <a:r>
              <a:rPr lang="en-US" sz="1800" dirty="0" smtClean="0">
                <a:latin typeface="+mn-lt"/>
              </a:rPr>
              <a:t> changing CFCs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725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dirty="0" smtClean="0">
                <a:solidFill>
                  <a:schemeClr val="accent1"/>
                </a:solidFill>
              </a:rPr>
              <a:t>Input needed from the GCM</a:t>
            </a:r>
            <a:endParaRPr lang="en-US" altLang="de-DE" b="1" dirty="0" smtClean="0">
              <a:solidFill>
                <a:schemeClr val="accent1"/>
              </a:solidFill>
            </a:endParaRP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395536" y="1052736"/>
            <a:ext cx="82819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54000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1800" dirty="0" smtClean="0">
                <a:latin typeface="+mn-lt"/>
              </a:rPr>
              <a:t>Only 2 </a:t>
            </a:r>
            <a:r>
              <a:rPr lang="en-US" sz="1800" dirty="0" smtClean="0">
                <a:latin typeface="+mn-lt"/>
              </a:rPr>
              <a:t>external parameters drive the model:</a:t>
            </a:r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n-lt"/>
              </a:rPr>
              <a:t>Fraction of polar vortex exposed to sunlight (FAS)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n-lt"/>
              </a:rPr>
              <a:t>Fraction of polar vortex below the threshold temperature for PSC formation (FAP)</a:t>
            </a:r>
          </a:p>
          <a:p>
            <a:pPr marL="0" indent="0">
              <a:defRPr/>
            </a:pPr>
            <a:endParaRPr lang="en-US" sz="1800" dirty="0" smtClean="0">
              <a:latin typeface="+mn-lt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</a:rPr>
              <a:t>Parameters needed from the GCM: Temperature field, PV field, solar zenith angle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85" y="3140968"/>
            <a:ext cx="3983601" cy="3068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983601" cy="30689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70343" y="6381328"/>
            <a:ext cx="320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colors</a:t>
            </a:r>
            <a:r>
              <a:rPr lang="de-DE" dirty="0" smtClean="0"/>
              <a:t>: different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9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051720" y="4797807"/>
            <a:ext cx="1584176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1560" y="4293096"/>
            <a:ext cx="1584176" cy="2160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1560" y="4005064"/>
            <a:ext cx="3384376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11560" y="3563253"/>
            <a:ext cx="1656184" cy="2257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475656" y="3284984"/>
            <a:ext cx="3384376" cy="2782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2780928"/>
            <a:ext cx="2592288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835696" y="2348880"/>
            <a:ext cx="1944216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11560" y="3789040"/>
            <a:ext cx="316835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11560" y="2564904"/>
            <a:ext cx="316835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403648" y="1844824"/>
            <a:ext cx="108012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Polar SWIFT: Equations</a:t>
            </a:r>
          </a:p>
        </p:txBody>
      </p:sp>
      <p:sp>
        <p:nvSpPr>
          <p:cNvPr id="391194" name="Text Box 26"/>
          <p:cNvSpPr txBox="1">
            <a:spLocks noChangeArrowheads="1"/>
          </p:cNvSpPr>
          <p:nvPr/>
        </p:nvSpPr>
        <p:spPr bwMode="auto">
          <a:xfrm>
            <a:off x="469900" y="777875"/>
            <a:ext cx="8264525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4375" indent="-25717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5238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pecies concentrations: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ortex averages. a…z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mpirical parameters trained on ATLAS data.</a:t>
            </a:r>
          </a:p>
          <a:p>
            <a:pPr algn="just">
              <a:defRPr/>
            </a:pPr>
            <a:endParaRPr lang="en-US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Prognostic</a:t>
            </a:r>
          </a:p>
          <a:p>
            <a:pPr algn="just">
              <a:defRPr/>
            </a:pPr>
            <a:endParaRPr lang="en-US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=-d[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                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Ozone depletion by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ClO+ClO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ClO+BrO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cycle</a:t>
            </a:r>
          </a:p>
          <a:p>
            <a:pPr algn="just">
              <a:defRPr/>
            </a:pP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=b[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gas]FAS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Net effect of ClONO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photolysis / ClO+NO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</a:p>
          <a:p>
            <a:pPr algn="just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Chlorine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activation by HCl+ClONO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-h[ClONO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           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Chlorine activation by ClONO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+H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 (heterogeneous)</a:t>
            </a:r>
          </a:p>
          <a:p>
            <a:pPr algn="just">
              <a:defRPr/>
            </a:pP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=c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/[O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]+c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/[O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Chlorine deactivation by Cl+CH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into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(SH)</a:t>
            </a:r>
          </a:p>
          <a:p>
            <a:pPr algn="just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formation by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ClO+OH</a:t>
            </a: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-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Chlorine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activation by HCl+ClONO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-l[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Chlorine activation by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HOCl+HCl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k[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Activation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by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HCl+OH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(gas phase)</a:t>
            </a:r>
          </a:p>
          <a:p>
            <a:pPr algn="just">
              <a:defRPr/>
            </a:pP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total]/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=-e[HNO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total]FAP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Effect of denitrification</a:t>
            </a:r>
          </a:p>
          <a:p>
            <a:pPr algn="just">
              <a:defRPr/>
            </a:pP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Diagnostic</a:t>
            </a:r>
            <a:endParaRPr lang="en-US" sz="1800" b="1" u="sng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en-US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]=[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]-[</a:t>
            </a:r>
            <a:r>
              <a:rPr lang="en-US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]-[ClONO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                                                     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everything not in reservoir gases</a:t>
            </a:r>
          </a:p>
          <a:p>
            <a:pPr algn="just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gas]=[HNO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total](1-FAP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)+z[HNO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total]FAP</a:t>
            </a:r>
            <a:r>
              <a:rPr lang="en-US" sz="1600" b="1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Partitioning HNO</a:t>
            </a:r>
            <a:r>
              <a:rPr 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(gas / clouds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dirty="0" smtClean="0">
                <a:solidFill>
                  <a:schemeClr val="accent1"/>
                </a:solidFill>
              </a:rPr>
              <a:t>Training of the model</a:t>
            </a:r>
            <a:endParaRPr lang="en-US" altLang="de-DE" b="1" dirty="0" smtClean="0">
              <a:solidFill>
                <a:schemeClr val="accent1"/>
              </a:solidFill>
            </a:endParaRP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395288" y="814388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54000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Proportionality constants of the individual terms are empirically fitted parameters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trained on chemical reaction rates from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ATLAS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Chemistry Transport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Model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Trained on two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Arctic and two Antarctic winters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5112568" cy="419283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012160" y="335699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Vortex</a:t>
            </a:r>
            <a:r>
              <a:rPr lang="de-DE" dirty="0" smtClean="0"/>
              <a:t> </a:t>
            </a:r>
            <a:r>
              <a:rPr lang="de-DE" dirty="0" err="1" smtClean="0"/>
              <a:t>averaged</a:t>
            </a:r>
            <a:r>
              <a:rPr lang="de-DE" dirty="0" smtClean="0"/>
              <a:t> </a:t>
            </a:r>
            <a:r>
              <a:rPr lang="de-DE" dirty="0" err="1" smtClean="0"/>
              <a:t>chemical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ATLAS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HCl (SH 2006)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21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6" y="1163473"/>
            <a:ext cx="6456751" cy="262556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dirty="0" smtClean="0">
                <a:solidFill>
                  <a:schemeClr val="accent1"/>
                </a:solidFill>
              </a:rPr>
              <a:t>Training of the model</a:t>
            </a:r>
            <a:endParaRPr lang="en-US" altLang="de-DE" b="1" dirty="0" smtClean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9040"/>
            <a:ext cx="6660232" cy="27177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71197" y="1932382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ATLAS CTM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8184" y="2780928"/>
            <a:ext cx="18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Fit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SWIFT </a:t>
            </a:r>
            <a:r>
              <a:rPr lang="de-DE" dirty="0" err="1" smtClean="0">
                <a:solidFill>
                  <a:srgbClr val="FF0000"/>
                </a:solidFill>
              </a:rPr>
              <a:t>term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68144" y="1359051"/>
            <a:ext cx="25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Term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ClO+OH</a:t>
            </a:r>
            <a:r>
              <a:rPr lang="de-DE" dirty="0" smtClean="0"/>
              <a:t>=HCl+O2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68144" y="3945088"/>
            <a:ext cx="264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Term </a:t>
            </a:r>
            <a:r>
              <a:rPr lang="de-DE" dirty="0" err="1" smtClean="0"/>
              <a:t>for</a:t>
            </a:r>
            <a:r>
              <a:rPr lang="de-DE" dirty="0" smtClean="0"/>
              <a:t> Cl+CH4=HCl+CH3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Chlorine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eactivation</a:t>
            </a:r>
            <a:r>
              <a:rPr lang="de-DE" dirty="0" smtClean="0"/>
              <a:t> SH)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75871" y="717387"/>
            <a:ext cx="22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</a:rPr>
              <a:t>Two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</a:t>
            </a:r>
            <a:r>
              <a:rPr lang="de-DE" dirty="0" err="1" smtClean="0">
                <a:solidFill>
                  <a:schemeClr val="accent1"/>
                </a:solidFill>
              </a:rPr>
              <a:t>xamples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HCl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_Standard-Vorlage_B">
  <a:themeElements>
    <a:clrScheme name="FU_Standard-Vorlage_B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000000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Bildschirmpräsentation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Verdana</vt:lpstr>
      <vt:lpstr>Larissa</vt:lpstr>
      <vt:lpstr>FU_Standard-Vorlage_B</vt:lpstr>
      <vt:lpstr>Motivation</vt:lpstr>
      <vt:lpstr>Papers</vt:lpstr>
      <vt:lpstr>Polar SWIFT</vt:lpstr>
      <vt:lpstr>Polar SWIFT: Overview</vt:lpstr>
      <vt:lpstr>Polar SWIFT: Overview</vt:lpstr>
      <vt:lpstr>Input needed from the GCM</vt:lpstr>
      <vt:lpstr>Polar SWIFT: Equations</vt:lpstr>
      <vt:lpstr>Training of the model</vt:lpstr>
      <vt:lpstr>Training of the model</vt:lpstr>
      <vt:lpstr>Validation: Polar SWIFT as chemistry module in ATLAS CTM</vt:lpstr>
      <vt:lpstr>Interannual variability NH</vt:lpstr>
      <vt:lpstr>Interannual variability 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Fast-O3</dc:title>
  <dc:creator>Ingo Wohltmann</dc:creator>
  <cp:lastModifiedBy>Ingo Wohltmann</cp:lastModifiedBy>
  <cp:revision>246</cp:revision>
  <dcterms:created xsi:type="dcterms:W3CDTF">2012-11-12T15:03:21Z</dcterms:created>
  <dcterms:modified xsi:type="dcterms:W3CDTF">2018-09-28T14:55:20Z</dcterms:modified>
</cp:coreProperties>
</file>