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9" r:id="rId2"/>
    <p:sldId id="260" r:id="rId3"/>
    <p:sldId id="258" r:id="rId4"/>
    <p:sldId id="261" r:id="rId5"/>
    <p:sldId id="262" r:id="rId6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348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D9235-679A-40C0-9CE8-AEBD0B4EC1E9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FC201-3A19-494A-BDA9-0703241E951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27694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A014E-467E-4D00-977B-161884115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0CF99-5A28-4190-9DF6-22825A5CA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3262B-9C85-4CEF-AB22-8ED5E06D0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D1E8-5EDB-48CE-AE83-1D55D797BA4A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6498B-D750-4089-8634-76D90D5DD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B28B7-3FD6-45EA-8DC1-1899D84A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5A57-DB94-4F94-BB7B-668D518BB3A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7853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EA94-1504-4F4A-A4E0-94BF9D322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2437C3-A850-4D65-BD2E-5737B0F13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A69B0-7AC6-43D8-B0EF-01B3F7DF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D1E8-5EDB-48CE-AE83-1D55D797BA4A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23AD9-E043-4C97-AD64-05EBC0645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6EAE8-5C16-46E0-B2F2-D57EABC4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5A57-DB94-4F94-BB7B-668D518BB3A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7132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5D2866-2323-4389-92B7-311B18669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6B15DB-34F9-4D09-A479-938576346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27676-AABF-4C73-A994-726B72FDE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D1E8-5EDB-48CE-AE83-1D55D797BA4A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6C137-7865-4FA2-9483-BC8736ED4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55E87-7B2B-4A80-AFD3-C657FBA10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5A57-DB94-4F94-BB7B-668D518BB3A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25941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058B5-DBE3-406C-87E6-D51C5200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5B6B6-FAC3-41FD-9D0D-17CFCD7A7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289C2-917E-4038-A71C-2E0381AC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D1E8-5EDB-48CE-AE83-1D55D797BA4A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83ABC-E6B0-4B3E-A9A3-0044F3E04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25E06-DE4E-4381-956A-5B085A70D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5A57-DB94-4F94-BB7B-668D518BB3A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4707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99CAB-449F-4758-B692-16A5B1D6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06845-72FF-4A29-90B7-EB9081B79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26BCC-22F1-490F-99CF-8FBA70B0B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D1E8-5EDB-48CE-AE83-1D55D797BA4A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A830A-1DC0-4356-BA48-C5E5A6299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9ED45-3366-486C-A955-C8A57E7E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5A57-DB94-4F94-BB7B-668D518BB3A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3524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07BCC-B652-4FE4-BB8D-7F40B1BA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153BA-1E0C-47C0-BFB3-33FD7650E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75877-9376-49A7-91BF-32DF156EE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7438F-F9EC-4C7A-8CAD-9485CA805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D1E8-5EDB-48CE-AE83-1D55D797BA4A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389CC-5D89-4852-BC5F-D57C0DEA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39F79-963C-412D-B8E2-F8078508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5A57-DB94-4F94-BB7B-668D518BB3A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428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B138-EA67-43B6-9DEE-0116E2D36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17E7B-125B-4507-96BB-46B31B81A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6EFA7-B1DD-4145-BCC8-B39D56640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6508EB-9934-4769-A8C8-F77F5D635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B04313-94AE-4544-9581-F6E32315C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04E5EC-570A-4106-B463-7F7D39B4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D1E8-5EDB-48CE-AE83-1D55D797BA4A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C7DC4-4173-4179-BA57-24CC67C1C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F8CA5-24A3-400F-953B-B9B5C203A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5A57-DB94-4F94-BB7B-668D518BB3A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32913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EF2BF-D034-45AD-B737-B8A102B59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089D86-A3B8-4181-9F3E-C9999496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D1E8-5EDB-48CE-AE83-1D55D797BA4A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13906-398E-4474-8B05-CA219E484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C78F4C-140B-4A32-A1B6-33F78FD7A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5A57-DB94-4F94-BB7B-668D518BB3A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3460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7E65E6-FDD8-4FEF-A047-A08C811C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D1E8-5EDB-48CE-AE83-1D55D797BA4A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CA6C41-AF71-46B1-84B1-AA02ACB3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84A19-70D2-4F16-8EF6-2B86D929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5A57-DB94-4F94-BB7B-668D518BB3A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64040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AC3D6-1FED-42CA-8776-842E8F4B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5E356-DAE0-401B-B808-ADCE0C175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CB7FA-7697-49A4-9715-86986486B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3B8A6-5236-4540-ACFE-519DCA750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D1E8-5EDB-48CE-AE83-1D55D797BA4A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50E66-9395-4F2E-9665-76B45CC4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BEA2C-B1C8-4834-AF50-9E2D64B3A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5A57-DB94-4F94-BB7B-668D518BB3A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0324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48980-CFBA-4587-AF06-F2893302B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C2594E-3DAB-4E38-B92F-0683C223D2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27F52-850F-4EF3-9DBF-0847DFEDF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D09F3-022C-4B66-9D76-FEEFF018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D1E8-5EDB-48CE-AE83-1D55D797BA4A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BB96D-DD77-4227-9675-162A2FD8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D8FAE-AB31-4482-A04D-829AF287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5A57-DB94-4F94-BB7B-668D518BB3A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8645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9F8267-FE5F-4E69-9BAC-499703FE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679F3-5D8A-4C8D-BD51-AB1DD19C7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558B1-9789-4E15-B181-FDC4D3B3F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FD1E8-5EDB-48CE-AE83-1D55D797BA4A}" type="datetimeFigureOut">
              <a:rPr lang="en-DE" smtClean="0"/>
              <a:t>02/05/2024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7630D-02D2-44CD-BD0D-ED0BA90EB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H. Matthes                                  8.5.2024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C53CD-6AAE-47C1-AFA8-5FD7D17F8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65A57-DB94-4F94-BB7B-668D518BB3A9}" type="slidenum">
              <a:rPr lang="en-DE" smtClean="0"/>
              <a:t>‹#›</a:t>
            </a:fld>
            <a:endParaRPr lang="en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AABDD-A934-4B63-B5F1-A5C7A01F8AE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6879" cy="742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2DA6EE-8F92-4BA9-9E00-3B535A9AA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r="11875"/>
          <a:stretch/>
        </p:blipFill>
        <p:spPr>
          <a:xfrm>
            <a:off x="8513642" y="63064"/>
            <a:ext cx="3602185" cy="588194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C01FFDD-42EF-4C35-9014-F93BEA9D373A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38227746"/>
              </p:ext>
            </p:extLst>
          </p:nvPr>
        </p:nvGraphicFramePr>
        <p:xfrm>
          <a:off x="140357" y="5534025"/>
          <a:ext cx="2576513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orelDRAW" r:id="rId16" imgW="2576907" imgH="1286193" progId="CorelDraw.Graphic.22">
                  <p:embed/>
                </p:oleObj>
              </mc:Choice>
              <mc:Fallback>
                <p:oleObj name="CorelDRAW" r:id="rId16" imgW="2576907" imgH="1286193" progId="CorelDraw.Graphic.2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40357" y="5534025"/>
                        <a:ext cx="2576513" cy="1285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971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122684-8D36-4E59-9073-B86CFBB49022}"/>
              </a:ext>
            </a:extLst>
          </p:cNvPr>
          <p:cNvSpPr/>
          <p:nvPr/>
        </p:nvSpPr>
        <p:spPr>
          <a:xfrm>
            <a:off x="449179" y="2551837"/>
            <a:ext cx="53019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Permafrost-atmosphere Interactions and Feedbacks in the </a:t>
            </a:r>
            <a:r>
              <a:rPr lang="de-DE" sz="3600" dirty="0"/>
              <a:t>Arctic</a:t>
            </a:r>
            <a:endParaRPr lang="en-DE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F7399A-6F50-4D38-98C8-0DCE5FFFC106}"/>
              </a:ext>
            </a:extLst>
          </p:cNvPr>
          <p:cNvSpPr txBox="1"/>
          <p:nvPr/>
        </p:nvSpPr>
        <p:spPr>
          <a:xfrm>
            <a:off x="2519401" y="1479884"/>
            <a:ext cx="1161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From</a:t>
            </a:r>
            <a:endParaRPr lang="en-DE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3E134E-63CA-4B74-9EF4-770C00CABBB7}"/>
              </a:ext>
            </a:extLst>
          </p:cNvPr>
          <p:cNvSpPr txBox="1"/>
          <p:nvPr/>
        </p:nvSpPr>
        <p:spPr>
          <a:xfrm>
            <a:off x="6096000" y="2551837"/>
            <a:ext cx="49047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How local people</a:t>
            </a:r>
            <a:r>
              <a:rPr lang="en-US" sz="3600" dirty="0"/>
              <a:t> shape research </a:t>
            </a:r>
          </a:p>
          <a:p>
            <a:r>
              <a:rPr lang="en-US" sz="3600" dirty="0"/>
              <a:t>– </a:t>
            </a:r>
          </a:p>
          <a:p>
            <a:r>
              <a:rPr lang="en-US" sz="3600" dirty="0"/>
              <a:t>climate index projections for reindeer herding communities</a:t>
            </a:r>
            <a:endParaRPr lang="en-DE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01DD63-9C47-462D-B277-4AC32479CE9C}"/>
              </a:ext>
            </a:extLst>
          </p:cNvPr>
          <p:cNvSpPr txBox="1"/>
          <p:nvPr/>
        </p:nvSpPr>
        <p:spPr>
          <a:xfrm>
            <a:off x="7967632" y="1479884"/>
            <a:ext cx="611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To</a:t>
            </a:r>
            <a:endParaRPr lang="en-DE" sz="36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6CDC517-1E06-4730-85E4-2F4BAB3AC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7656"/>
            <a:ext cx="4114800" cy="365125"/>
          </a:xfrm>
        </p:spPr>
        <p:txBody>
          <a:bodyPr/>
          <a:lstStyle/>
          <a:p>
            <a:r>
              <a:rPr lang="en-GB" dirty="0"/>
              <a:t>H. Matthes                 Arctic Circle Berlin Forum 7. – 8. May 2024</a:t>
            </a:r>
            <a:endParaRPr lang="en-DE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E8B3E67-7E4A-4D95-8F27-B905DA802756}"/>
              </a:ext>
            </a:extLst>
          </p:cNvPr>
          <p:cNvSpPr/>
          <p:nvPr/>
        </p:nvSpPr>
        <p:spPr>
          <a:xfrm>
            <a:off x="5265821" y="1624765"/>
            <a:ext cx="830179" cy="357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23166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67102E6-1A98-4C59-AE4E-3F30773B9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7656"/>
            <a:ext cx="4114800" cy="365125"/>
          </a:xfrm>
        </p:spPr>
        <p:txBody>
          <a:bodyPr/>
          <a:lstStyle/>
          <a:p>
            <a:r>
              <a:rPr lang="en-GB" dirty="0"/>
              <a:t>H. Matthes                 Arctic Circle Berlin Forum 7. – 8. May 2024</a:t>
            </a:r>
            <a:endParaRPr lang="en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2EE118-1B04-4F2A-97F8-5D1E7D705BF4}"/>
              </a:ext>
            </a:extLst>
          </p:cNvPr>
          <p:cNvSpPr txBox="1"/>
          <p:nvPr/>
        </p:nvSpPr>
        <p:spPr>
          <a:xfrm>
            <a:off x="223919" y="750411"/>
            <a:ext cx="4829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impacts do reindeer have on their environment?</a:t>
            </a:r>
            <a:endParaRPr lang="en-D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1BA7B9-F247-4E07-AA5A-302CC15497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13738" r="22876" b="16946"/>
          <a:stretch/>
        </p:blipFill>
        <p:spPr>
          <a:xfrm>
            <a:off x="605141" y="1645678"/>
            <a:ext cx="4066897" cy="3185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883603-B849-471A-88E2-053C623C9ADA}"/>
              </a:ext>
            </a:extLst>
          </p:cNvPr>
          <p:cNvSpPr txBox="1"/>
          <p:nvPr/>
        </p:nvSpPr>
        <p:spPr>
          <a:xfrm>
            <a:off x="2978562" y="4647977"/>
            <a:ext cx="2074701" cy="132802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trampling: disturbing snow, disturbing vegetation</a:t>
            </a:r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3EA91-DEBF-477B-B092-8BA65792A058}"/>
              </a:ext>
            </a:extLst>
          </p:cNvPr>
          <p:cNvSpPr txBox="1"/>
          <p:nvPr/>
        </p:nvSpPr>
        <p:spPr>
          <a:xfrm>
            <a:off x="87895" y="4548310"/>
            <a:ext cx="1840832" cy="132802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grazing: impacts on species composition and abundance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8DFC9A-1CA2-47C3-BAE2-83282B1DAE34}"/>
              </a:ext>
            </a:extLst>
          </p:cNvPr>
          <p:cNvSpPr txBox="1"/>
          <p:nvPr/>
        </p:nvSpPr>
        <p:spPr>
          <a:xfrm>
            <a:off x="3210560" y="6104054"/>
            <a:ext cx="251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photo by Minna </a:t>
            </a:r>
            <a:r>
              <a:rPr lang="en-GB" dirty="0" err="1"/>
              <a:t>Turunen</a:t>
            </a:r>
            <a:endParaRPr lang="en-DE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725557A-32E2-4ED7-A210-F0C88FD32B43}"/>
              </a:ext>
            </a:extLst>
          </p:cNvPr>
          <p:cNvSpPr/>
          <p:nvPr/>
        </p:nvSpPr>
        <p:spPr>
          <a:xfrm>
            <a:off x="5700763" y="987122"/>
            <a:ext cx="830179" cy="357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21A59-1F78-4C5D-A3DD-62F0D7B98F82}"/>
              </a:ext>
            </a:extLst>
          </p:cNvPr>
          <p:cNvSpPr txBox="1"/>
          <p:nvPr/>
        </p:nvSpPr>
        <p:spPr>
          <a:xfrm>
            <a:off x="7041814" y="814681"/>
            <a:ext cx="4829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impact does the environment have on reindeer ?</a:t>
            </a:r>
            <a:endParaRPr lang="en-DE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8BB65-D9E2-4915-8106-75B068E67A46}"/>
              </a:ext>
            </a:extLst>
          </p:cNvPr>
          <p:cNvSpPr txBox="1"/>
          <p:nvPr/>
        </p:nvSpPr>
        <p:spPr>
          <a:xfrm>
            <a:off x="7146757" y="1774145"/>
            <a:ext cx="4440101" cy="78319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identification of climate conditions that make a herding year un/successful</a:t>
            </a:r>
            <a:endParaRPr lang="en-DE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060775-2C38-494F-ADB7-81C6EDB1FBB7}"/>
              </a:ext>
            </a:extLst>
          </p:cNvPr>
          <p:cNvSpPr txBox="1"/>
          <p:nvPr/>
        </p:nvSpPr>
        <p:spPr>
          <a:xfrm>
            <a:off x="6889414" y="3287619"/>
            <a:ext cx="4981744" cy="180474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rain on snow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timing of snow cover onset &amp; snow melt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black 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permafrost degradation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…</a:t>
            </a:r>
            <a:endParaRPr lang="en-DE" sz="2000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3DE1481-BEED-4EF4-8AC1-B0CAC1BBCD2B}"/>
              </a:ext>
            </a:extLst>
          </p:cNvPr>
          <p:cNvSpPr/>
          <p:nvPr/>
        </p:nvSpPr>
        <p:spPr>
          <a:xfrm>
            <a:off x="9150047" y="2722761"/>
            <a:ext cx="433519" cy="39943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C618D3-D198-4872-9A2C-3ADA87CFD1CA}"/>
              </a:ext>
            </a:extLst>
          </p:cNvPr>
          <p:cNvSpPr txBox="1"/>
          <p:nvPr/>
        </p:nvSpPr>
        <p:spPr>
          <a:xfrm>
            <a:off x="7146757" y="5651722"/>
            <a:ext cx="4440101" cy="78319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Permafrost-atmosphere Interactions and Feedbacks</a:t>
            </a:r>
            <a:endParaRPr lang="en-DE" sz="2000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CBF4FFCC-991E-4DBA-9BA0-4F3A20636DE0}"/>
              </a:ext>
            </a:extLst>
          </p:cNvPr>
          <p:cNvSpPr/>
          <p:nvPr/>
        </p:nvSpPr>
        <p:spPr>
          <a:xfrm>
            <a:off x="9150046" y="5212321"/>
            <a:ext cx="433519" cy="39943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9928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45BEE1-4DFA-4E42-849A-D4A069144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/>
          <a:stretch/>
        </p:blipFill>
        <p:spPr>
          <a:xfrm>
            <a:off x="3773031" y="2126237"/>
            <a:ext cx="2758402" cy="2008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14C4DBE-90E7-4614-83D9-3E0E01DCB0A6}"/>
              </a:ext>
            </a:extLst>
          </p:cNvPr>
          <p:cNvSpPr/>
          <p:nvPr/>
        </p:nvSpPr>
        <p:spPr>
          <a:xfrm>
            <a:off x="3773031" y="2122389"/>
            <a:ext cx="1321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observation</a:t>
            </a:r>
            <a:endParaRPr lang="en-DE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54EA54-15C5-493D-BC4B-F5223ABF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7656"/>
            <a:ext cx="4114800" cy="365125"/>
          </a:xfrm>
        </p:spPr>
        <p:txBody>
          <a:bodyPr/>
          <a:lstStyle/>
          <a:p>
            <a:r>
              <a:rPr lang="en-GB" dirty="0"/>
              <a:t>H. Matthes                 Arctic Circle Berlin Forum 7. – 8. May 2024</a:t>
            </a: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8E3851-686A-487C-9EC6-34E62061A871}"/>
              </a:ext>
            </a:extLst>
          </p:cNvPr>
          <p:cNvSpPr txBox="1"/>
          <p:nvPr/>
        </p:nvSpPr>
        <p:spPr>
          <a:xfrm>
            <a:off x="4289110" y="952381"/>
            <a:ext cx="5098555" cy="4426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calculating indices from different data sources</a:t>
            </a:r>
            <a:endParaRPr lang="en-DE" sz="2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738506-6387-4300-AC72-CBDE7C0BD1FC}"/>
              </a:ext>
            </a:extLst>
          </p:cNvPr>
          <p:cNvGrpSpPr>
            <a:grpSpLocks noChangeAspect="1"/>
          </p:cNvGrpSpPr>
          <p:nvPr/>
        </p:nvGrpSpPr>
        <p:grpSpPr>
          <a:xfrm>
            <a:off x="6582880" y="2124670"/>
            <a:ext cx="2738030" cy="2016000"/>
            <a:chOff x="4447743" y="1116648"/>
            <a:chExt cx="3461687" cy="254882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22F0F40-BAFC-4246-9E1D-ABB540D66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743" y="1145474"/>
              <a:ext cx="3461687" cy="2520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FBE84FA-ABEC-4912-92A0-026747400A50}"/>
                </a:ext>
              </a:extLst>
            </p:cNvPr>
            <p:cNvSpPr/>
            <p:nvPr/>
          </p:nvSpPr>
          <p:spPr>
            <a:xfrm>
              <a:off x="4447743" y="1116648"/>
              <a:ext cx="1334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CMIP6 - hist</a:t>
              </a:r>
              <a:endParaRPr lang="en-DE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0D1DCC-E7A3-4606-8133-FF3A86424C2D}"/>
              </a:ext>
            </a:extLst>
          </p:cNvPr>
          <p:cNvGrpSpPr>
            <a:grpSpLocks noChangeAspect="1"/>
          </p:cNvGrpSpPr>
          <p:nvPr/>
        </p:nvGrpSpPr>
        <p:grpSpPr>
          <a:xfrm>
            <a:off x="6582880" y="4199037"/>
            <a:ext cx="2743483" cy="1997170"/>
            <a:chOff x="8039217" y="1108546"/>
            <a:chExt cx="3461687" cy="25200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CECCBF-405A-4B52-9676-2173642A0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217" y="1108546"/>
              <a:ext cx="3461687" cy="25200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9680FE-3771-497F-B7D9-9002F1618590}"/>
                </a:ext>
              </a:extLst>
            </p:cNvPr>
            <p:cNvSpPr/>
            <p:nvPr/>
          </p:nvSpPr>
          <p:spPr>
            <a:xfrm>
              <a:off x="8052143" y="1109180"/>
              <a:ext cx="13362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EUR11 - hist</a:t>
              </a:r>
              <a:endParaRPr lang="en-DE" b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9EED16-0AD4-4CD3-9BC7-EAD346DE7D9F}"/>
              </a:ext>
            </a:extLst>
          </p:cNvPr>
          <p:cNvGrpSpPr>
            <a:grpSpLocks noChangeAspect="1"/>
          </p:cNvGrpSpPr>
          <p:nvPr/>
        </p:nvGrpSpPr>
        <p:grpSpPr>
          <a:xfrm>
            <a:off x="9372357" y="2114812"/>
            <a:ext cx="2738031" cy="2016097"/>
            <a:chOff x="4447743" y="3754735"/>
            <a:chExt cx="3461687" cy="254894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A909BB1-BBA6-4B73-B921-6548EE290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743" y="3783682"/>
              <a:ext cx="3461687" cy="25200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F4B2E13-238D-45CC-9BD8-72CF30310239}"/>
                </a:ext>
              </a:extLst>
            </p:cNvPr>
            <p:cNvSpPr/>
            <p:nvPr/>
          </p:nvSpPr>
          <p:spPr>
            <a:xfrm>
              <a:off x="4447743" y="3754735"/>
              <a:ext cx="2379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CMIP6 - end of century</a:t>
              </a:r>
              <a:endParaRPr lang="en-DE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8CEEF8-B939-4DE8-B51F-B95B8E450047}"/>
                </a:ext>
              </a:extLst>
            </p:cNvPr>
            <p:cNvSpPr txBox="1"/>
            <p:nvPr/>
          </p:nvSpPr>
          <p:spPr>
            <a:xfrm>
              <a:off x="4447743" y="4010955"/>
              <a:ext cx="1321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SSP5-RCP85</a:t>
              </a:r>
              <a:endParaRPr lang="en-DE" b="1" dirty="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F10EAF5F-F227-4B80-ACA5-4A24FC69E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357" y="4195844"/>
            <a:ext cx="2747870" cy="20003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C4C174-0C6C-453C-8CFF-983B1DE0E1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83" b="7877"/>
          <a:stretch/>
        </p:blipFill>
        <p:spPr>
          <a:xfrm rot="5400000">
            <a:off x="10708785" y="5519052"/>
            <a:ext cx="163202" cy="186402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F3AFF05-A5FA-4ADD-8983-00CD617FFE04}"/>
              </a:ext>
            </a:extLst>
          </p:cNvPr>
          <p:cNvSpPr/>
          <p:nvPr/>
        </p:nvSpPr>
        <p:spPr>
          <a:xfrm>
            <a:off x="9382618" y="4165712"/>
            <a:ext cx="1890259" cy="293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EUR11 </a:t>
            </a:r>
            <a:r>
              <a:rPr lang="en-US" b="1" dirty="0"/>
              <a:t>- end of century</a:t>
            </a:r>
            <a:endParaRPr lang="en-DE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6CB595-D054-4ECA-8055-80C10B02DFDF}"/>
              </a:ext>
            </a:extLst>
          </p:cNvPr>
          <p:cNvSpPr txBox="1"/>
          <p:nvPr/>
        </p:nvSpPr>
        <p:spPr>
          <a:xfrm>
            <a:off x="9382618" y="4369098"/>
            <a:ext cx="628797" cy="29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RCP85</a:t>
            </a:r>
            <a:endParaRPr lang="en-DE" b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2233A82-A0E3-4597-96AF-5F810AE6C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" t="18404" r="97524" b="25453"/>
          <a:stretch/>
        </p:blipFill>
        <p:spPr>
          <a:xfrm rot="5400000">
            <a:off x="5067173" y="3216924"/>
            <a:ext cx="170116" cy="21907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FD7FA2-907F-4C92-97E6-A5C7A3DC59ED}"/>
              </a:ext>
            </a:extLst>
          </p:cNvPr>
          <p:cNvSpPr txBox="1"/>
          <p:nvPr/>
        </p:nvSpPr>
        <p:spPr>
          <a:xfrm>
            <a:off x="4124325" y="4323494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6   12   18  24  30 [d]</a:t>
            </a:r>
            <a:endParaRPr lang="en-DE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06DBBC-87D7-4B5E-8051-FA88D2D85EF0}"/>
              </a:ext>
            </a:extLst>
          </p:cNvPr>
          <p:cNvSpPr txBox="1"/>
          <p:nvPr/>
        </p:nvSpPr>
        <p:spPr>
          <a:xfrm>
            <a:off x="9941001" y="6462267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10   20   30  40 [d]</a:t>
            </a:r>
            <a:endParaRPr lang="en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22515-8697-4A95-BA15-3D7A3D821C44}"/>
              </a:ext>
            </a:extLst>
          </p:cNvPr>
          <p:cNvSpPr txBox="1"/>
          <p:nvPr/>
        </p:nvSpPr>
        <p:spPr>
          <a:xfrm>
            <a:off x="3735776" y="1526313"/>
            <a:ext cx="620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days with maximum air temperature above 25</a:t>
            </a:r>
            <a:r>
              <a:rPr lang="en-GB" sz="2400" dirty="0"/>
              <a:t>°C</a:t>
            </a:r>
            <a:endParaRPr lang="en-DE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2A509D-E3F0-4710-80CE-2A87CDCD1FC3}"/>
              </a:ext>
            </a:extLst>
          </p:cNvPr>
          <p:cNvSpPr txBox="1"/>
          <p:nvPr/>
        </p:nvSpPr>
        <p:spPr>
          <a:xfrm>
            <a:off x="254923" y="4219366"/>
            <a:ext cx="3212548" cy="11237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identification of climate conditions that make a herding year un/successful</a:t>
            </a:r>
            <a:endParaRPr lang="en-DE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64F1A3-2872-4D99-A40C-452FC8950043}"/>
              </a:ext>
            </a:extLst>
          </p:cNvPr>
          <p:cNvSpPr txBox="1"/>
          <p:nvPr/>
        </p:nvSpPr>
        <p:spPr>
          <a:xfrm>
            <a:off x="161477" y="2872788"/>
            <a:ext cx="3399438" cy="78319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translating these conditions into climate indices</a:t>
            </a:r>
            <a:endParaRPr lang="en-DE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8C8DA2-2394-4E83-9A5C-163CA33BFE08}"/>
              </a:ext>
            </a:extLst>
          </p:cNvPr>
          <p:cNvSpPr txBox="1"/>
          <p:nvPr/>
        </p:nvSpPr>
        <p:spPr>
          <a:xfrm>
            <a:off x="254922" y="1183343"/>
            <a:ext cx="3212547" cy="11237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identifying data sources, gaps in understanding, data availability and data quality</a:t>
            </a:r>
            <a:endParaRPr lang="en-DE" sz="2000" dirty="0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F3CF768C-859B-4092-A2A0-FDC33C788D76}"/>
              </a:ext>
            </a:extLst>
          </p:cNvPr>
          <p:cNvSpPr/>
          <p:nvPr/>
        </p:nvSpPr>
        <p:spPr>
          <a:xfrm rot="10800000">
            <a:off x="1644437" y="3737956"/>
            <a:ext cx="433519" cy="39943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C63FCDE2-55FB-40F8-8E80-C3EAFD4E995C}"/>
              </a:ext>
            </a:extLst>
          </p:cNvPr>
          <p:cNvSpPr/>
          <p:nvPr/>
        </p:nvSpPr>
        <p:spPr>
          <a:xfrm rot="10800000">
            <a:off x="1644435" y="2363708"/>
            <a:ext cx="433519" cy="39943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333DB0AB-37B2-4760-9708-FDAE8205820C}"/>
              </a:ext>
            </a:extLst>
          </p:cNvPr>
          <p:cNvSpPr/>
          <p:nvPr/>
        </p:nvSpPr>
        <p:spPr>
          <a:xfrm rot="15718656">
            <a:off x="3679552" y="1037599"/>
            <a:ext cx="433519" cy="39943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8045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/>
      <p:bldP spid="31" grpId="0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DFA867-8985-49B0-A457-6D9A0C92A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13"/>
          <a:stretch/>
        </p:blipFill>
        <p:spPr>
          <a:xfrm>
            <a:off x="2769589" y="5257059"/>
            <a:ext cx="1708640" cy="14631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46C021-7E29-4D11-AF4E-1BFD7C369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6" b="3614"/>
          <a:stretch/>
        </p:blipFill>
        <p:spPr>
          <a:xfrm>
            <a:off x="2872003" y="2348963"/>
            <a:ext cx="2987678" cy="2844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54EA54-15C5-493D-BC4B-F5223ABF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7656"/>
            <a:ext cx="4114800" cy="365125"/>
          </a:xfrm>
        </p:spPr>
        <p:txBody>
          <a:bodyPr/>
          <a:lstStyle/>
          <a:p>
            <a:r>
              <a:rPr lang="en-GB" dirty="0"/>
              <a:t>H. Matthes                 Arctic Circle Berlin Forum 7. – 8. May 2024</a:t>
            </a: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8E3851-686A-487C-9EC6-34E62061A871}"/>
              </a:ext>
            </a:extLst>
          </p:cNvPr>
          <p:cNvSpPr txBox="1"/>
          <p:nvPr/>
        </p:nvSpPr>
        <p:spPr>
          <a:xfrm>
            <a:off x="4289111" y="952381"/>
            <a:ext cx="4566132" cy="4426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calculating indices from new data sources</a:t>
            </a:r>
            <a:endParaRPr lang="en-DE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22515-8697-4A95-BA15-3D7A3D821C44}"/>
              </a:ext>
            </a:extLst>
          </p:cNvPr>
          <p:cNvSpPr txBox="1"/>
          <p:nvPr/>
        </p:nvSpPr>
        <p:spPr>
          <a:xfrm>
            <a:off x="3735776" y="1526313"/>
            <a:ext cx="380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days with </a:t>
            </a:r>
            <a:r>
              <a:rPr lang="en-GB" sz="2400" dirty="0"/>
              <a:t>rain on snow (ROS)</a:t>
            </a:r>
            <a:endParaRPr lang="en-DE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8C8DA2-2394-4E83-9A5C-163CA33BFE08}"/>
              </a:ext>
            </a:extLst>
          </p:cNvPr>
          <p:cNvSpPr txBox="1"/>
          <p:nvPr/>
        </p:nvSpPr>
        <p:spPr>
          <a:xfrm>
            <a:off x="178809" y="3378487"/>
            <a:ext cx="2375026" cy="180474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identifying data sources, gaps in understanding, data availability and data quality</a:t>
            </a:r>
            <a:endParaRPr lang="en-DE" sz="2000" dirty="0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F3CF768C-859B-4092-A2A0-FDC33C788D76}"/>
              </a:ext>
            </a:extLst>
          </p:cNvPr>
          <p:cNvSpPr/>
          <p:nvPr/>
        </p:nvSpPr>
        <p:spPr>
          <a:xfrm rot="10800000">
            <a:off x="1149561" y="2808501"/>
            <a:ext cx="433519" cy="39943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333DB0AB-37B2-4760-9708-FDAE8205820C}"/>
              </a:ext>
            </a:extLst>
          </p:cNvPr>
          <p:cNvSpPr/>
          <p:nvPr/>
        </p:nvSpPr>
        <p:spPr>
          <a:xfrm rot="15718656">
            <a:off x="3356754" y="1014956"/>
            <a:ext cx="433519" cy="39943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BFF85E-2F07-4E4A-B49F-60A6B1B7DAF0}"/>
              </a:ext>
            </a:extLst>
          </p:cNvPr>
          <p:cNvSpPr txBox="1"/>
          <p:nvPr/>
        </p:nvSpPr>
        <p:spPr>
          <a:xfrm>
            <a:off x="248962" y="1173718"/>
            <a:ext cx="2234719" cy="146423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creating requests for models to provide additional data</a:t>
            </a:r>
            <a:endParaRPr lang="en-DE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801CF9-9898-4EA2-954C-1D74238C9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797" t="38821" r="7316" b="30743"/>
          <a:stretch/>
        </p:blipFill>
        <p:spPr>
          <a:xfrm rot="5400000">
            <a:off x="7059937" y="4553984"/>
            <a:ext cx="324000" cy="172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953410C-3A6F-4EC4-A619-6CA8E2134C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755"/>
          <a:stretch/>
        </p:blipFill>
        <p:spPr>
          <a:xfrm rot="10800000">
            <a:off x="5956591" y="2356030"/>
            <a:ext cx="2766303" cy="295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EDB9E7-B9D9-4D79-9454-C3099832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1" t="67829" r="19582" b="6447"/>
          <a:stretch/>
        </p:blipFill>
        <p:spPr>
          <a:xfrm rot="10800000">
            <a:off x="8785114" y="2322370"/>
            <a:ext cx="2988000" cy="29852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257F029-4775-4237-84E7-D229701940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8" t="51485" r="12777" b="14684"/>
          <a:stretch/>
        </p:blipFill>
        <p:spPr>
          <a:xfrm rot="5400000">
            <a:off x="9963040" y="4222554"/>
            <a:ext cx="272389" cy="24424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F68257-A462-40DB-A2E8-9F9C544557AB}"/>
              </a:ext>
            </a:extLst>
          </p:cNvPr>
          <p:cNvSpPr txBox="1"/>
          <p:nvPr/>
        </p:nvSpPr>
        <p:spPr>
          <a:xfrm>
            <a:off x="2940224" y="1986465"/>
            <a:ext cx="102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QuikScat</a:t>
            </a:r>
            <a:endParaRPr lang="en-D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1C33F4-EA2E-4A66-BF03-C9BB89EB27C2}"/>
              </a:ext>
            </a:extLst>
          </p:cNvPr>
          <p:cNvSpPr txBox="1"/>
          <p:nvPr/>
        </p:nvSpPr>
        <p:spPr>
          <a:xfrm>
            <a:off x="6022788" y="2000175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CMIP6 </a:t>
            </a:r>
            <a:endParaRPr lang="en-DE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D7B26D-FD38-4C1A-919E-BDC8CB349282}"/>
              </a:ext>
            </a:extLst>
          </p:cNvPr>
          <p:cNvSpPr txBox="1"/>
          <p:nvPr/>
        </p:nvSpPr>
        <p:spPr>
          <a:xfrm>
            <a:off x="8832548" y="2000175"/>
            <a:ext cx="102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PolarRES</a:t>
            </a:r>
            <a:endParaRPr lang="en-DE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87B424-BBE0-4EF5-8EFA-483F696B93D4}"/>
              </a:ext>
            </a:extLst>
          </p:cNvPr>
          <p:cNvSpPr txBox="1"/>
          <p:nvPr/>
        </p:nvSpPr>
        <p:spPr>
          <a:xfrm>
            <a:off x="6707184" y="5553511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2     4    [d]</a:t>
            </a:r>
            <a:endParaRPr lang="en-DE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458C4A2-FC3A-4156-89A3-5493BB408060}"/>
              </a:ext>
            </a:extLst>
          </p:cNvPr>
          <p:cNvSpPr txBox="1"/>
          <p:nvPr/>
        </p:nvSpPr>
        <p:spPr>
          <a:xfrm>
            <a:off x="9237986" y="5553511"/>
            <a:ext cx="240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4    8    12  16  20 [d]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94278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 animBg="1"/>
      <p:bldP spid="37" grpId="0" animBg="1"/>
      <p:bldP spid="39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BE98FD83-6AF6-42DA-8FF1-51004537D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16"/>
          <a:stretch/>
        </p:blipFill>
        <p:spPr>
          <a:xfrm>
            <a:off x="1265140" y="986588"/>
            <a:ext cx="10097448" cy="5354054"/>
          </a:xfrm>
          <a:prstGeom prst="rect">
            <a:avLst/>
          </a:prstGeom>
          <a:ln>
            <a:noFill/>
          </a:ln>
        </p:spPr>
      </p:pic>
      <p:sp>
        <p:nvSpPr>
          <p:cNvPr id="3" name="Oval 8">
            <a:extLst>
              <a:ext uri="{FF2B5EF4-FFF2-40B4-BE49-F238E27FC236}">
                <a16:creationId xmlns:a16="http://schemas.microsoft.com/office/drawing/2014/main" id="{E29E465A-53D8-4FA9-99AF-1BBE0C5C8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8527" y="1213506"/>
            <a:ext cx="1764000" cy="1752600"/>
          </a:xfrm>
          <a:prstGeom prst="ellipse">
            <a:avLst/>
          </a:prstGeom>
          <a:noFill/>
          <a:ln w="38100">
            <a:solidFill>
              <a:srgbClr val="03000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i-FI" dirty="0">
              <a:latin typeface="Times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B4CFA584-426F-4EBA-A75D-7DBFC96E7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6710" y="1431750"/>
            <a:ext cx="685800" cy="685800"/>
          </a:xfrm>
          <a:prstGeom prst="ellipse">
            <a:avLst/>
          </a:prstGeom>
          <a:noFill/>
          <a:ln w="38100">
            <a:solidFill>
              <a:srgbClr val="03030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i-FI">
              <a:latin typeface="Times" charset="0"/>
            </a:endParaRP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59224BAA-A263-4612-8E85-7F90046C7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615" y="1774650"/>
            <a:ext cx="457200" cy="457200"/>
          </a:xfrm>
          <a:prstGeom prst="ellipse">
            <a:avLst/>
          </a:prstGeom>
          <a:noFill/>
          <a:ln w="38100">
            <a:solidFill>
              <a:srgbClr val="03000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i-FI">
              <a:latin typeface="Times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2B6E8-354F-4F4F-93F6-1D37F2764608}"/>
              </a:ext>
            </a:extLst>
          </p:cNvPr>
          <p:cNvSpPr txBox="1"/>
          <p:nvPr/>
        </p:nvSpPr>
        <p:spPr>
          <a:xfrm>
            <a:off x="8884153" y="1099036"/>
            <a:ext cx="247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 by Bruce C Forbes</a:t>
            </a:r>
            <a:endParaRPr lang="en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630FA9B8-E66B-492C-9C33-72D34A07D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920" y="2231850"/>
            <a:ext cx="304800" cy="304800"/>
          </a:xfrm>
          <a:prstGeom prst="ellipse">
            <a:avLst/>
          </a:prstGeom>
          <a:noFill/>
          <a:ln w="38100">
            <a:solidFill>
              <a:srgbClr val="03000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i-FI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8C0D8E-77DE-4319-AA29-642573422DBF}"/>
              </a:ext>
            </a:extLst>
          </p:cNvPr>
          <p:cNvSpPr txBox="1"/>
          <p:nvPr/>
        </p:nvSpPr>
        <p:spPr>
          <a:xfrm>
            <a:off x="7333224" y="1770961"/>
            <a:ext cx="1765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questions?</a:t>
            </a:r>
            <a:endParaRPr lang="en-DE" sz="2800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9ECBCC6-9096-469E-A474-0AD567B94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7656"/>
            <a:ext cx="4114800" cy="365125"/>
          </a:xfrm>
        </p:spPr>
        <p:txBody>
          <a:bodyPr/>
          <a:lstStyle/>
          <a:p>
            <a:r>
              <a:rPr lang="en-GB" dirty="0"/>
              <a:t>H. Matthes                 Arctic Circle Berlin Forum 7. – 8. May 2024</a:t>
            </a:r>
            <a:endParaRPr lang="en-DE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39332B2-669A-4BBC-8832-748EE4172E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392271"/>
              </p:ext>
            </p:extLst>
          </p:nvPr>
        </p:nvGraphicFramePr>
        <p:xfrm>
          <a:off x="140357" y="5534025"/>
          <a:ext cx="2576513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orelDRAW" r:id="rId4" imgW="2576907" imgH="1286193" progId="CorelDraw.Graphic.22">
                  <p:embed/>
                </p:oleObj>
              </mc:Choice>
              <mc:Fallback>
                <p:oleObj name="CorelDRAW" r:id="rId4" imgW="2576907" imgH="1286193" progId="CorelDraw.Graphic.2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C01FFDD-42EF-4C35-9014-F93BEA9D37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357" y="5534025"/>
                        <a:ext cx="2576513" cy="1285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637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303</Words>
  <Application>Microsoft Office PowerPoint</Application>
  <PresentationFormat>Widescreen</PresentationFormat>
  <Paragraphs>48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</vt:lpstr>
      <vt:lpstr>Office Theme</vt:lpstr>
      <vt:lpstr>CorelDRAW 2020 Graphic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Heidrun Matthes</dc:creator>
  <cp:lastModifiedBy>Heidrun Matthes</cp:lastModifiedBy>
  <cp:revision>18</cp:revision>
  <dcterms:created xsi:type="dcterms:W3CDTF">2024-05-02T09:16:46Z</dcterms:created>
  <dcterms:modified xsi:type="dcterms:W3CDTF">2024-05-03T10:22:04Z</dcterms:modified>
</cp:coreProperties>
</file>