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8D3657-DA93-4286-95BC-6EDDD9DD03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9C66D-B3C8-4138-A90A-D43839A996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4177E-8B7E-4E00-9B51-75CE052E0400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6C0D9-A48F-4F88-A4FC-4AFA026527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D54B3-CEE4-484E-84EC-E50CAEE4FA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F6F41-948C-4AF6-993F-C9BD155F743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7474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4B7C5-A3E8-4790-8044-0BC2D7F88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6FC22-42A5-492A-8C33-571462DB8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6646-FA4B-42CC-8960-D75321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D4B2A-1514-4996-9AB9-CF6C4801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2F26B-01D2-4744-BF15-8767A561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157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2FA94-894A-4AA3-8772-85FBD3E4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FC41B-AAC9-477B-9DA6-311089A02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42E5C-1B0D-4D87-929C-4E9332FB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05C6C-9F79-4CAE-8D9E-6E9C8F66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D1825-FF9D-41CF-8B50-00EE9B5C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028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CA68A-0B77-4446-80E0-681F44EDE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2BA31-5246-48CB-AA06-5299FC2BE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5BE20-DE57-48C3-9142-4967B628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0C344-3562-4F6C-91CE-C86FE0A4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3276-56CA-4D07-B552-8A0A85B1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919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ABD438-457E-DFE3-0070-4EC88C2CA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1130" y="62095"/>
            <a:ext cx="2693012" cy="4807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BAFFB4-67AD-E9EF-20AE-CA57869FD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1299" y="6605797"/>
            <a:ext cx="1302932" cy="176789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8D82581B-2E73-7143-0736-FF93578B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6198" y="6474742"/>
            <a:ext cx="1037047" cy="307844"/>
          </a:xfrm>
          <a:prstGeom prst="rect">
            <a:avLst/>
          </a:prstGeom>
        </p:spPr>
        <p:txBody>
          <a:bodyPr/>
          <a:lstStyle/>
          <a:p>
            <a:fld id="{1B58D566-8D13-5C43-8939-614299B6941B}" type="datetimeFigureOut">
              <a:rPr lang="de-DE" smtClean="0"/>
              <a:pPr/>
              <a:t>02.05.2024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2EA119B-0031-A2E9-72C4-5CE19F6C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9962" y="6474742"/>
            <a:ext cx="8952645" cy="307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83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A252-E132-4790-88DA-74AEDF6C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DAF4E-0FC7-4FDC-A971-A8DEF8BD0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469E-10C1-4FCE-863A-1F24DD9E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2C635-1E76-4BB0-B2AC-BB04BDBD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8819D-0A62-4DEC-8B1F-655B0017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462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B20EA-41EA-498D-B9AC-0612C903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CA2B-FC18-4667-9651-80A0562E7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0A736-F20B-4898-A56F-D5685BEAC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A54B6-58E5-43AE-B8E7-05805C34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94631-19FD-48A5-B5F5-5C5DF18D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683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E1E1-5499-4412-9324-32707CE7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9163C-4069-4B1C-88F2-AFFEB258A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14426-24AD-4319-950A-EB9C9DED1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AB538-B64B-4003-9D2C-CC6476F0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76C60-AA58-4C9B-BAF8-87F5436D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05F6A-FAAC-4DF1-9E8D-017F0E50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7729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A8CB-E473-485F-A716-3555958E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A76CB-4FC9-4D3E-B112-4328BC96C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60D84-C8F3-4C54-8CE2-F5C365260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005F5-B773-4E0C-96DC-99FFE2AB1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674302-8B7D-4A43-9304-1377A2E1E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05EBA9-48B2-486E-8C8A-B30F5CCF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8202E-EAC0-445B-BAD2-EA3B8E1FE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E96DC-CA30-43DE-8ADF-98671F08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1268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0EF5-5C82-4695-9087-7CFBB4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CB85C-731D-4A47-B237-36CD7695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F1CEF-5F03-4BC6-BA7E-240AACC7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A899A-65DD-45DC-A59C-6691914C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5807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D777F2-9075-4D5A-A7F4-34748A66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AAD04-C3F3-48B4-BBCB-18D6D65C9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5883-A065-497E-A4C5-07D93F1B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45A9BA2C-76D9-4642-88FF-A2A4111CB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1130" y="62095"/>
            <a:ext cx="2693012" cy="480703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F6EB309B-3A2F-4144-AD8B-B55AD8D882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1299" y="6605797"/>
            <a:ext cx="1302932" cy="17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4220-FE13-4BF1-BAD3-552AFF96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E32F-EC0F-4B1C-8754-016FFC347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886C5-83A6-4836-AB4F-19D53DFB3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B0CF9-6833-493C-9D84-A72446A4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F6408-649A-4A2F-B006-B7DFC7E5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6A028-A857-4E1E-B8B4-9E05FFF3E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422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E2EE-12E6-486A-830E-6233D9B47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005E4-D795-43CA-897D-6FC0C237E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88D5C-CE6F-4B9B-AC8D-4F7212BD8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3B261-51B1-4F50-A262-D24C1FA8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21F31-469B-4AD0-9D55-D72310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6FE17-BA4F-47AE-A6D1-B3138E8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35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58535-A03C-487A-8D87-FEFF6B68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73DD2-3037-4147-ABAD-980349536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810EF-061A-4D9E-8060-76D26B235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5561F-3985-4EFE-8241-B3C485D02CE2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1E6F6-5F6B-4779-8C47-F476A995A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E17B-E729-46A9-BAA5-E3549A28E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6E10-5E4B-4B7D-8477-1E4E67C11295}" type="slidenum">
              <a:rPr lang="en-DE" smtClean="0"/>
              <a:t>‹#›</a:t>
            </a:fld>
            <a:endParaRPr lang="en-DE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8C912C3-A96B-4F68-87E6-E68DE632C014}"/>
              </a:ext>
            </a:extLst>
          </p:cNvPr>
          <p:cNvSpPr txBox="1">
            <a:spLocks/>
          </p:cNvSpPr>
          <p:nvPr userDrawn="1"/>
        </p:nvSpPr>
        <p:spPr>
          <a:xfrm>
            <a:off x="4038600" y="653765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H. Matthes                 Arctic Circle Berlin Forum 7. – 8. May 2024</a:t>
            </a:r>
            <a:endParaRPr lang="en-D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www.charter-arctic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er_logo_v03.00_6.png">
            <a:extLst>
              <a:ext uri="{FF2B5EF4-FFF2-40B4-BE49-F238E27FC236}">
                <a16:creationId xmlns:a16="http://schemas.microsoft.com/office/drawing/2014/main" id="{543B68D2-0B20-4FD2-B70D-CCEC66D64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" y="-100542"/>
            <a:ext cx="1799491" cy="179949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B1901AA-06C2-4C04-BBA8-EC1ACEC0A281}"/>
              </a:ext>
            </a:extLst>
          </p:cNvPr>
          <p:cNvSpPr txBox="1">
            <a:spLocks/>
          </p:cNvSpPr>
          <p:nvPr/>
        </p:nvSpPr>
        <p:spPr>
          <a:xfrm>
            <a:off x="1711159" y="185717"/>
            <a:ext cx="6296019" cy="13510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/>
              <a:t>DRIVERS AND FEEDBACKS OF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CH</a:t>
            </a:r>
            <a:r>
              <a:rPr lang="en-US" sz="2800" dirty="0"/>
              <a:t>ANGES IN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AR</a:t>
            </a:r>
            <a:r>
              <a:rPr lang="en-US" sz="2800" dirty="0"/>
              <a:t>CTIC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TER</a:t>
            </a:r>
            <a:r>
              <a:rPr lang="en-US" sz="2800" dirty="0"/>
              <a:t>RESTRIAL BIODIVERSITY</a:t>
            </a:r>
            <a:endParaRPr lang="de-DE" sz="2800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8CFEF9A-71A1-4339-94F3-73955E24126F}"/>
              </a:ext>
            </a:extLst>
          </p:cNvPr>
          <p:cNvSpPr txBox="1"/>
          <p:nvPr/>
        </p:nvSpPr>
        <p:spPr>
          <a:xfrm>
            <a:off x="18616" y="1633835"/>
            <a:ext cx="833105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 b="1" dirty="0">
                <a:solidFill>
                  <a:schemeClr val="tx2"/>
                </a:solidFill>
              </a:rPr>
              <a:t>CHARTER</a:t>
            </a:r>
            <a:r>
              <a:rPr lang="en-US" sz="2400" dirty="0"/>
              <a:t> intends to advance the adaptive capacity of Arctic communities to climatic and biodiversity changes. The project has three central aims:</a:t>
            </a:r>
          </a:p>
          <a:p>
            <a:pPr marL="380990" indent="-380990" algn="just">
              <a:spcBef>
                <a:spcPts val="600"/>
              </a:spcBef>
              <a:buFont typeface="Arial"/>
              <a:buChar char="•"/>
            </a:pPr>
            <a:endParaRPr lang="en-US" sz="1400" dirty="0"/>
          </a:p>
          <a:p>
            <a:pPr marL="380990" indent="-380990" algn="just">
              <a:spcBef>
                <a:spcPts val="600"/>
              </a:spcBef>
              <a:buFont typeface="Arial"/>
              <a:buChar char="•"/>
            </a:pPr>
            <a:r>
              <a:rPr lang="en-US" sz="2400" dirty="0"/>
              <a:t>Better understand past and ongoing responses of Arctic terrestrial social-ecological systems to cryosphere changes</a:t>
            </a:r>
          </a:p>
          <a:p>
            <a:pPr marL="380990" indent="-380990" algn="just">
              <a:spcBef>
                <a:spcPts val="600"/>
              </a:spcBef>
              <a:buFont typeface="Arial"/>
              <a:buChar char="•"/>
            </a:pPr>
            <a:r>
              <a:rPr lang="en-US" sz="2400" dirty="0"/>
              <a:t>Simulate future effects of climate and social-ecological changes for indigenous and local communities and traditional livelihoods out to 2050</a:t>
            </a:r>
          </a:p>
          <a:p>
            <a:pPr marL="380990" indent="-380990" algn="just">
              <a:spcBef>
                <a:spcPts val="600"/>
              </a:spcBef>
              <a:buFont typeface="Arial"/>
              <a:buChar char="•"/>
            </a:pPr>
            <a:r>
              <a:rPr lang="en-US" sz="2400" dirty="0"/>
              <a:t>Work with Arctic communities to co-develop strategies and policy pathways for livelihoods </a:t>
            </a:r>
            <a:r>
              <a:rPr lang="en-US" sz="2400" dirty="0" err="1"/>
              <a:t>eg</a:t>
            </a:r>
            <a:r>
              <a:rPr lang="en-US" sz="2400" dirty="0"/>
              <a:t> herding, hunting and fishing</a:t>
            </a:r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ED948870-D956-4FB0-9279-31D7C197D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14" y="607046"/>
            <a:ext cx="3725885" cy="2095811"/>
          </a:xfrm>
          <a:prstGeom prst="rect">
            <a:avLst/>
          </a:prstGeom>
        </p:spPr>
      </p:pic>
      <p:pic>
        <p:nvPicPr>
          <p:cNvPr id="10" name="Grafik 8">
            <a:extLst>
              <a:ext uri="{FF2B5EF4-FFF2-40B4-BE49-F238E27FC236}">
                <a16:creationId xmlns:a16="http://schemas.microsoft.com/office/drawing/2014/main" id="{24C69DFE-68F3-42FB-B12D-F8CE57E3B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311" y="2446185"/>
            <a:ext cx="3725885" cy="2310048"/>
          </a:xfrm>
          <a:prstGeom prst="rect">
            <a:avLst/>
          </a:prstGeom>
        </p:spPr>
      </p:pic>
      <p:pic>
        <p:nvPicPr>
          <p:cNvPr id="11" name="Grafik 9">
            <a:extLst>
              <a:ext uri="{FF2B5EF4-FFF2-40B4-BE49-F238E27FC236}">
                <a16:creationId xmlns:a16="http://schemas.microsoft.com/office/drawing/2014/main" id="{B114B28E-AB5B-49EB-A169-51882FE7AC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2" b="7388"/>
          <a:stretch/>
        </p:blipFill>
        <p:spPr>
          <a:xfrm>
            <a:off x="8454311" y="4404776"/>
            <a:ext cx="3725887" cy="2059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D8813E-536F-4290-ADB0-6F873552D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8" y="5957406"/>
            <a:ext cx="3274941" cy="83972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CC0E7D-E68E-4223-834B-DF52B984D1E1}"/>
              </a:ext>
            </a:extLst>
          </p:cNvPr>
          <p:cNvSpPr/>
          <p:nvPr/>
        </p:nvSpPr>
        <p:spPr>
          <a:xfrm>
            <a:off x="4390902" y="1063837"/>
            <a:ext cx="268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13299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www.charter-arctic.org</a:t>
            </a:r>
            <a:endParaRPr lang="de-DE" b="1" dirty="0">
              <a:solidFill>
                <a:srgbClr val="0132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EF91114-7772-41E2-9CDC-DCACC2097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631" y="3477317"/>
            <a:ext cx="2395472" cy="952298"/>
          </a:xfrm>
          <a:prstGeom prst="rect">
            <a:avLst/>
          </a:prstGeom>
        </p:spPr>
      </p:pic>
      <p:pic>
        <p:nvPicPr>
          <p:cNvPr id="4" name="Grafik 7">
            <a:extLst>
              <a:ext uri="{FF2B5EF4-FFF2-40B4-BE49-F238E27FC236}">
                <a16:creationId xmlns:a16="http://schemas.microsoft.com/office/drawing/2014/main" id="{795541CA-6C28-4B12-90C9-DC649ED3D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1" t="31078" r="17317" b="40735"/>
          <a:stretch/>
        </p:blipFill>
        <p:spPr>
          <a:xfrm>
            <a:off x="470697" y="3008578"/>
            <a:ext cx="2395472" cy="695459"/>
          </a:xfrm>
          <a:prstGeom prst="rect">
            <a:avLst/>
          </a:prstGeom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B8DD2DA3-296E-41CF-A703-2FB6153B0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356" r="45159"/>
          <a:stretch/>
        </p:blipFill>
        <p:spPr>
          <a:xfrm>
            <a:off x="6096000" y="2842880"/>
            <a:ext cx="1839230" cy="695459"/>
          </a:xfrm>
          <a:prstGeom prst="rect">
            <a:avLst/>
          </a:prstGeom>
        </p:spPr>
      </p:pic>
      <p:pic>
        <p:nvPicPr>
          <p:cNvPr id="6" name="Grafik 11">
            <a:extLst>
              <a:ext uri="{FF2B5EF4-FFF2-40B4-BE49-F238E27FC236}">
                <a16:creationId xmlns:a16="http://schemas.microsoft.com/office/drawing/2014/main" id="{8BE3C596-E4F1-43F9-8F00-60F9B0F80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14" y="4451767"/>
            <a:ext cx="2904154" cy="695459"/>
          </a:xfrm>
          <a:prstGeom prst="rect">
            <a:avLst/>
          </a:prstGeom>
        </p:spPr>
      </p:pic>
      <p:pic>
        <p:nvPicPr>
          <p:cNvPr id="7" name="Grafik 16">
            <a:extLst>
              <a:ext uri="{FF2B5EF4-FFF2-40B4-BE49-F238E27FC236}">
                <a16:creationId xmlns:a16="http://schemas.microsoft.com/office/drawing/2014/main" id="{4F6F904C-EBEC-4946-BA4C-D4C97CB04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2" y="5487745"/>
            <a:ext cx="1211856" cy="1204786"/>
          </a:xfrm>
          <a:prstGeom prst="rect">
            <a:avLst/>
          </a:prstGeom>
        </p:spPr>
      </p:pic>
      <p:pic>
        <p:nvPicPr>
          <p:cNvPr id="8" name="Grafik 17">
            <a:extLst>
              <a:ext uri="{FF2B5EF4-FFF2-40B4-BE49-F238E27FC236}">
                <a16:creationId xmlns:a16="http://schemas.microsoft.com/office/drawing/2014/main" id="{3D280FF6-E9C8-4DA8-8C15-576D43FB5C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20" y="4164082"/>
            <a:ext cx="2143405" cy="964532"/>
          </a:xfrm>
          <a:prstGeom prst="rect">
            <a:avLst/>
          </a:prstGeom>
        </p:spPr>
      </p:pic>
      <p:pic>
        <p:nvPicPr>
          <p:cNvPr id="9" name="Grafik 18">
            <a:extLst>
              <a:ext uri="{FF2B5EF4-FFF2-40B4-BE49-F238E27FC236}">
                <a16:creationId xmlns:a16="http://schemas.microsoft.com/office/drawing/2014/main" id="{983C0264-617C-4496-9E82-DB501E0609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 b="14403"/>
          <a:stretch/>
        </p:blipFill>
        <p:spPr>
          <a:xfrm>
            <a:off x="5098962" y="5054160"/>
            <a:ext cx="2476078" cy="950123"/>
          </a:xfrm>
          <a:prstGeom prst="rect">
            <a:avLst/>
          </a:prstGeom>
        </p:spPr>
      </p:pic>
      <p:pic>
        <p:nvPicPr>
          <p:cNvPr id="10" name="Grafik 19">
            <a:extLst>
              <a:ext uri="{FF2B5EF4-FFF2-40B4-BE49-F238E27FC236}">
                <a16:creationId xmlns:a16="http://schemas.microsoft.com/office/drawing/2014/main" id="{E1FED9FF-C6AF-4405-8D7E-0A3B355D3C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54" y="3850612"/>
            <a:ext cx="1891983" cy="950123"/>
          </a:xfrm>
          <a:prstGeom prst="rect">
            <a:avLst/>
          </a:prstGeom>
        </p:spPr>
      </p:pic>
      <p:pic>
        <p:nvPicPr>
          <p:cNvPr id="11" name="Grafik 20">
            <a:extLst>
              <a:ext uri="{FF2B5EF4-FFF2-40B4-BE49-F238E27FC236}">
                <a16:creationId xmlns:a16="http://schemas.microsoft.com/office/drawing/2014/main" id="{470C2D09-E23C-4A97-91C6-46FDAD50FD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1301" y="5401890"/>
            <a:ext cx="3578760" cy="866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94EB9-1D3A-4F73-B824-CB4E21C652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46" y="3054782"/>
            <a:ext cx="2969145" cy="748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53A036-2182-48C7-8D61-F057DAEF4D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9365" y="2183795"/>
            <a:ext cx="2857500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5583F0-1A65-4F67-8F18-5680DE9DE5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773" y="1138880"/>
            <a:ext cx="2099730" cy="1296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E3905E-5B23-4485-9371-1CE7C60D52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85" y="951490"/>
            <a:ext cx="1296130" cy="12961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C6D61C-8E72-4807-8DFB-A91F83D02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8950" y="1011548"/>
            <a:ext cx="1491929" cy="1373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2519E3-8CC6-4F2C-BA75-03E7759D7F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2128" y="90906"/>
            <a:ext cx="1537449" cy="15256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7814E-545B-40BC-A076-2F84D6E422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29581" y="1237335"/>
            <a:ext cx="1232208" cy="1236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2FE535-E182-4487-A339-F4A478DD25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9691" y="5639158"/>
            <a:ext cx="2675812" cy="9019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9C817A-D7F4-47C1-A252-667DE44BE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4561" y="154846"/>
            <a:ext cx="2393432" cy="856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6C14D18-0862-45C8-9FBF-93519F077D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625" y="1820866"/>
            <a:ext cx="2758679" cy="8077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3D72EC-5072-429A-9230-CC44AB9FBA2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929" t="1946" r="2929" b="2949"/>
          <a:stretch/>
        </p:blipFill>
        <p:spPr>
          <a:xfrm>
            <a:off x="884485" y="3953466"/>
            <a:ext cx="1383068" cy="141655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5CFA75-7A33-4327-9748-5E7A98D218ED}"/>
              </a:ext>
            </a:extLst>
          </p:cNvPr>
          <p:cNvSpPr txBox="1"/>
          <p:nvPr/>
        </p:nvSpPr>
        <p:spPr>
          <a:xfrm>
            <a:off x="139710" y="193659"/>
            <a:ext cx="40659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22 research institutions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9 countries</a:t>
            </a:r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78992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F0A88D-78EA-4F7C-8C28-0BB69C4C2F1B}"/>
              </a:ext>
            </a:extLst>
          </p:cNvPr>
          <p:cNvSpPr txBox="1"/>
          <p:nvPr/>
        </p:nvSpPr>
        <p:spPr>
          <a:xfrm>
            <a:off x="2037325" y="744194"/>
            <a:ext cx="8117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What impacts do reindeer have on their environment?</a:t>
            </a:r>
            <a:endParaRPr lang="en-D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E8861-9254-469C-A832-2433D3B56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b="11263"/>
          <a:stretch/>
        </p:blipFill>
        <p:spPr>
          <a:xfrm>
            <a:off x="1763666" y="1599511"/>
            <a:ext cx="8664667" cy="4873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260F9C-51E3-41C8-9DF4-D9358A329637}"/>
              </a:ext>
            </a:extLst>
          </p:cNvPr>
          <p:cNvSpPr txBox="1"/>
          <p:nvPr/>
        </p:nvSpPr>
        <p:spPr>
          <a:xfrm>
            <a:off x="9247014" y="4612067"/>
            <a:ext cx="2721066" cy="17366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trampling: disturbing snow, disturbing vegetation</a:t>
            </a:r>
            <a:endParaRPr lang="en-DE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CED32-A703-4CE4-A027-B2B883AD1E39}"/>
              </a:ext>
            </a:extLst>
          </p:cNvPr>
          <p:cNvSpPr txBox="1"/>
          <p:nvPr/>
        </p:nvSpPr>
        <p:spPr>
          <a:xfrm>
            <a:off x="223919" y="4612067"/>
            <a:ext cx="2463861" cy="17366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grazing: impacts on species composition and abundance</a:t>
            </a:r>
            <a:endParaRPr lang="en-DE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40C048-2E83-45C1-93E5-6FA5465A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382EA-A058-46C2-9437-BD2648717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21A6-D98A-4B23-9595-4FF5E9D4D89C}"/>
              </a:ext>
            </a:extLst>
          </p:cNvPr>
          <p:cNvSpPr txBox="1"/>
          <p:nvPr/>
        </p:nvSpPr>
        <p:spPr>
          <a:xfrm>
            <a:off x="3210560" y="6104054"/>
            <a:ext cx="251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 by Minna </a:t>
            </a:r>
            <a:r>
              <a:rPr lang="en-GB" dirty="0" err="1"/>
              <a:t>Turunen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705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E7943A-4D00-49E7-B281-6766A1866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8ACAD-C91B-4785-BDDB-ECBDDB37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84B56-1169-4DA8-A2C4-29174B77C7FD}"/>
              </a:ext>
            </a:extLst>
          </p:cNvPr>
          <p:cNvSpPr txBox="1"/>
          <p:nvPr/>
        </p:nvSpPr>
        <p:spPr>
          <a:xfrm>
            <a:off x="122319" y="843631"/>
            <a:ext cx="10591863" cy="51077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grazing &amp; trampling: impacts on species composition and abundance, snow density</a:t>
            </a:r>
            <a:endParaRPr lang="en-D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A9DDA-F8E8-4D53-B45B-E2CFB34F01F0}"/>
              </a:ext>
            </a:extLst>
          </p:cNvPr>
          <p:cNvSpPr txBox="1"/>
          <p:nvPr/>
        </p:nvSpPr>
        <p:spPr>
          <a:xfrm rot="5400000">
            <a:off x="9422029" y="4251959"/>
            <a:ext cx="404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Stark et al., 2023, doi: 10.1016/j.ppees.2022.125716</a:t>
            </a:r>
            <a:endParaRPr lang="en-D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44D4B-9606-4757-B586-89EC44F1A91C}"/>
              </a:ext>
            </a:extLst>
          </p:cNvPr>
          <p:cNvSpPr txBox="1"/>
          <p:nvPr/>
        </p:nvSpPr>
        <p:spPr>
          <a:xfrm>
            <a:off x="122320" y="1575186"/>
            <a:ext cx="41011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 of reindeer on vegetation are complex and depend on the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number of effects seem to be common: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exclosure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sites have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shrubs, more lichen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thicker organic soil layers (with similar carbon storage)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 snow density (higher snow depth with the same amount of snow water equivalent)</a:t>
            </a:r>
            <a:endParaRPr lang="en-DE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B48B95-AC46-4895-BF9E-93322BEF5D55}"/>
              </a:ext>
            </a:extLst>
          </p:cNvPr>
          <p:cNvGrpSpPr/>
          <p:nvPr/>
        </p:nvGrpSpPr>
        <p:grpSpPr>
          <a:xfrm>
            <a:off x="4651635" y="1354409"/>
            <a:ext cx="6639270" cy="5218628"/>
            <a:chOff x="5418250" y="1354409"/>
            <a:chExt cx="6639270" cy="52186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6BC1A-66E6-4ADF-B112-2DD8DF93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245" t="12105" r="6091" b="6230"/>
            <a:stretch/>
          </p:blipFill>
          <p:spPr>
            <a:xfrm>
              <a:off x="9888053" y="1354409"/>
              <a:ext cx="2169467" cy="52151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A135CB-718D-4F73-AD85-A8680E66C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345" r="33960"/>
            <a:stretch/>
          </p:blipFill>
          <p:spPr>
            <a:xfrm>
              <a:off x="7858940" y="1354409"/>
              <a:ext cx="2105894" cy="52186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565150-1DAB-4833-8A0E-FD50CB686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7972"/>
            <a:stretch/>
          </p:blipFill>
          <p:spPr>
            <a:xfrm>
              <a:off x="5418250" y="1354409"/>
              <a:ext cx="2526672" cy="521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1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C669A-BD14-44B2-85A5-B7CF9D676463}"/>
              </a:ext>
            </a:extLst>
          </p:cNvPr>
          <p:cNvSpPr txBox="1"/>
          <p:nvPr/>
        </p:nvSpPr>
        <p:spPr>
          <a:xfrm>
            <a:off x="236235" y="742797"/>
            <a:ext cx="1159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What could increasing the number of reindeer potentially mean for the future?</a:t>
            </a:r>
            <a:endParaRPr lang="en-DE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CE3C9-4F2D-4445-B844-CA960AA8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C1A11-7CFF-41BD-B0CE-383F0FB07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DE73A-0CD9-4626-96C8-0EDA9805F69B}"/>
              </a:ext>
            </a:extLst>
          </p:cNvPr>
          <p:cNvSpPr txBox="1"/>
          <p:nvPr/>
        </p:nvSpPr>
        <p:spPr>
          <a:xfrm>
            <a:off x="395303" y="1378535"/>
            <a:ext cx="11401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we designed a model experiment, using a global earth system model, to investigate what effects increased grazing and trampling might have on a projection of future Arctic climate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two different simulations looking at the impacts of trampling and grazing </a:t>
            </a:r>
            <a:r>
              <a:rPr lang="en-GB" sz="2000" dirty="0" err="1"/>
              <a:t>seperately</a:t>
            </a:r>
            <a:endParaRPr lang="en-GB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focus is on the cryosphere</a:t>
            </a:r>
            <a:endParaRPr lang="en-DE" sz="2000" dirty="0"/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02E5FF61-42B5-4BDF-8CD8-04143B5CE047}"/>
              </a:ext>
            </a:extLst>
          </p:cNvPr>
          <p:cNvGrpSpPr/>
          <p:nvPr/>
        </p:nvGrpSpPr>
        <p:grpSpPr>
          <a:xfrm>
            <a:off x="563418" y="2968381"/>
            <a:ext cx="3118111" cy="3672564"/>
            <a:chOff x="1452880" y="3914989"/>
            <a:chExt cx="2228649" cy="2514975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916DEF6B-E94D-4164-9687-D12307EF0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80" y="4469256"/>
              <a:ext cx="2228649" cy="19607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14">
              <a:extLst>
                <a:ext uri="{FF2B5EF4-FFF2-40B4-BE49-F238E27FC236}">
                  <a16:creationId xmlns:a16="http://schemas.microsoft.com/office/drawing/2014/main" id="{5DC72279-F613-4A0E-9C1C-EA156D23C93A}"/>
                </a:ext>
              </a:extLst>
            </p:cNvPr>
            <p:cNvSpPr txBox="1"/>
            <p:nvPr/>
          </p:nvSpPr>
          <p:spPr bwMode="auto">
            <a:xfrm>
              <a:off x="1452880" y="3914989"/>
              <a:ext cx="222864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/>
                <a:t>The ‘Reindeer</a:t>
              </a:r>
            </a:p>
            <a:p>
              <a:pPr algn="ctr">
                <a:defRPr/>
              </a:pPr>
              <a:r>
                <a:rPr lang="en-US" altLang="zh-CN" sz="1600" b="1" dirty="0"/>
                <a:t>Management ’ region</a:t>
              </a:r>
              <a:endParaRPr lang="zh-CN" altLang="en-US" sz="1600" b="1" dirty="0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F7DCC2D-8FE4-44D7-A4D2-47EC5C2CA207}"/>
              </a:ext>
            </a:extLst>
          </p:cNvPr>
          <p:cNvSpPr/>
          <p:nvPr/>
        </p:nvSpPr>
        <p:spPr>
          <a:xfrm>
            <a:off x="4045730" y="3300882"/>
            <a:ext cx="3314642" cy="2814321"/>
          </a:xfrm>
          <a:custGeom>
            <a:avLst/>
            <a:gdLst>
              <a:gd name="connsiteX0" fmla="*/ 0 w 3314642"/>
              <a:gd name="connsiteY0" fmla="*/ 281432 h 2814321"/>
              <a:gd name="connsiteX1" fmla="*/ 281432 w 3314642"/>
              <a:gd name="connsiteY1" fmla="*/ 0 h 2814321"/>
              <a:gd name="connsiteX2" fmla="*/ 3033210 w 3314642"/>
              <a:gd name="connsiteY2" fmla="*/ 0 h 2814321"/>
              <a:gd name="connsiteX3" fmla="*/ 3314642 w 3314642"/>
              <a:gd name="connsiteY3" fmla="*/ 281432 h 2814321"/>
              <a:gd name="connsiteX4" fmla="*/ 3314642 w 3314642"/>
              <a:gd name="connsiteY4" fmla="*/ 2532889 h 2814321"/>
              <a:gd name="connsiteX5" fmla="*/ 3033210 w 3314642"/>
              <a:gd name="connsiteY5" fmla="*/ 2814321 h 2814321"/>
              <a:gd name="connsiteX6" fmla="*/ 281432 w 3314642"/>
              <a:gd name="connsiteY6" fmla="*/ 2814321 h 2814321"/>
              <a:gd name="connsiteX7" fmla="*/ 0 w 3314642"/>
              <a:gd name="connsiteY7" fmla="*/ 2532889 h 2814321"/>
              <a:gd name="connsiteX8" fmla="*/ 0 w 3314642"/>
              <a:gd name="connsiteY8" fmla="*/ 281432 h 281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642" h="2814321">
                <a:moveTo>
                  <a:pt x="0" y="281432"/>
                </a:moveTo>
                <a:cubicBezTo>
                  <a:pt x="0" y="126001"/>
                  <a:pt x="126001" y="0"/>
                  <a:pt x="281432" y="0"/>
                </a:cubicBezTo>
                <a:lnTo>
                  <a:pt x="3033210" y="0"/>
                </a:lnTo>
                <a:cubicBezTo>
                  <a:pt x="3188641" y="0"/>
                  <a:pt x="3314642" y="126001"/>
                  <a:pt x="3314642" y="281432"/>
                </a:cubicBezTo>
                <a:lnTo>
                  <a:pt x="3314642" y="2532889"/>
                </a:lnTo>
                <a:cubicBezTo>
                  <a:pt x="3314642" y="2688320"/>
                  <a:pt x="3188641" y="2814321"/>
                  <a:pt x="3033210" y="2814321"/>
                </a:cubicBezTo>
                <a:lnTo>
                  <a:pt x="281432" y="2814321"/>
                </a:lnTo>
                <a:cubicBezTo>
                  <a:pt x="126001" y="2814321"/>
                  <a:pt x="0" y="2688320"/>
                  <a:pt x="0" y="2532889"/>
                </a:cubicBezTo>
                <a:lnTo>
                  <a:pt x="0" y="281432"/>
                </a:lnTo>
                <a:close/>
              </a:path>
            </a:pathLst>
          </a:custGeom>
          <a:solidFill>
            <a:srgbClr val="FFBB53">
              <a:lumMod val="20000"/>
              <a:lumOff val="8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20614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  <a:ea typeface="微软雅黑"/>
                <a:cs typeface="+mn-cs"/>
              </a:rPr>
              <a:t>Grazing Experiment (GRAZING)</a:t>
            </a:r>
            <a:endParaRPr lang="zh-CN" altLang="en-US" sz="2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D3B5DB-1F65-449C-93ED-F5971CB68307}"/>
              </a:ext>
            </a:extLst>
          </p:cNvPr>
          <p:cNvSpPr/>
          <p:nvPr/>
        </p:nvSpPr>
        <p:spPr>
          <a:xfrm>
            <a:off x="4377194" y="4146002"/>
            <a:ext cx="2651714" cy="848556"/>
          </a:xfrm>
          <a:custGeom>
            <a:avLst/>
            <a:gdLst>
              <a:gd name="connsiteX0" fmla="*/ 0 w 2651714"/>
              <a:gd name="connsiteY0" fmla="*/ 84856 h 848556"/>
              <a:gd name="connsiteX1" fmla="*/ 84856 w 2651714"/>
              <a:gd name="connsiteY1" fmla="*/ 0 h 848556"/>
              <a:gd name="connsiteX2" fmla="*/ 2566858 w 2651714"/>
              <a:gd name="connsiteY2" fmla="*/ 0 h 848556"/>
              <a:gd name="connsiteX3" fmla="*/ 2651714 w 2651714"/>
              <a:gd name="connsiteY3" fmla="*/ 84856 h 848556"/>
              <a:gd name="connsiteX4" fmla="*/ 2651714 w 2651714"/>
              <a:gd name="connsiteY4" fmla="*/ 763700 h 848556"/>
              <a:gd name="connsiteX5" fmla="*/ 2566858 w 2651714"/>
              <a:gd name="connsiteY5" fmla="*/ 848556 h 848556"/>
              <a:gd name="connsiteX6" fmla="*/ 84856 w 2651714"/>
              <a:gd name="connsiteY6" fmla="*/ 848556 h 848556"/>
              <a:gd name="connsiteX7" fmla="*/ 0 w 2651714"/>
              <a:gd name="connsiteY7" fmla="*/ 763700 h 848556"/>
              <a:gd name="connsiteX8" fmla="*/ 0 w 2651714"/>
              <a:gd name="connsiteY8" fmla="*/ 84856 h 84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714" h="848556">
                <a:moveTo>
                  <a:pt x="0" y="84856"/>
                </a:moveTo>
                <a:cubicBezTo>
                  <a:pt x="0" y="37991"/>
                  <a:pt x="37991" y="0"/>
                  <a:pt x="84856" y="0"/>
                </a:cubicBezTo>
                <a:lnTo>
                  <a:pt x="2566858" y="0"/>
                </a:lnTo>
                <a:cubicBezTo>
                  <a:pt x="2613723" y="0"/>
                  <a:pt x="2651714" y="37991"/>
                  <a:pt x="2651714" y="84856"/>
                </a:cubicBezTo>
                <a:lnTo>
                  <a:pt x="2651714" y="763700"/>
                </a:lnTo>
                <a:cubicBezTo>
                  <a:pt x="2651714" y="810565"/>
                  <a:pt x="2613723" y="848556"/>
                  <a:pt x="2566858" y="848556"/>
                </a:cubicBezTo>
                <a:lnTo>
                  <a:pt x="84856" y="848556"/>
                </a:lnTo>
                <a:cubicBezTo>
                  <a:pt x="37991" y="848556"/>
                  <a:pt x="0" y="810565"/>
                  <a:pt x="0" y="763700"/>
                </a:cubicBezTo>
                <a:lnTo>
                  <a:pt x="0" y="84856"/>
                </a:lnTo>
                <a:close/>
              </a:path>
            </a:pathLst>
          </a:custGeom>
          <a:solidFill>
            <a:srgbClr val="C58315">
              <a:lumMod val="40000"/>
              <a:lumOff val="60000"/>
            </a:srgbClr>
          </a:solidFill>
          <a:ln w="12700" cap="flat" cmpd="sng" algn="ctr">
            <a:solidFill>
              <a:srgbClr val="F0F0F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413" tIns="51523" rIns="60413" bIns="5152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zh-CN" sz="1600" kern="1200" dirty="0">
                <a:solidFill>
                  <a:srgbClr val="000000"/>
                </a:solidFill>
                <a:latin typeface="Arial"/>
                <a:ea typeface="微软雅黑"/>
                <a:cs typeface="+mn-cs"/>
              </a:rPr>
              <a:t>Shift of vegetation in the model towards smaller shrub abundance</a:t>
            </a:r>
            <a:r>
              <a:rPr lang="en-US" altLang="zh-CN" sz="1600" kern="1200" dirty="0"/>
              <a:t>	</a:t>
            </a:r>
            <a:endParaRPr lang="zh-CN" altLang="en-US" sz="16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78298BA-8EA3-460E-9B37-A48F47C2B4D1}"/>
              </a:ext>
            </a:extLst>
          </p:cNvPr>
          <p:cNvSpPr/>
          <p:nvPr/>
        </p:nvSpPr>
        <p:spPr>
          <a:xfrm>
            <a:off x="4377194" y="5125106"/>
            <a:ext cx="2651714" cy="848556"/>
          </a:xfrm>
          <a:custGeom>
            <a:avLst/>
            <a:gdLst>
              <a:gd name="connsiteX0" fmla="*/ 0 w 2651714"/>
              <a:gd name="connsiteY0" fmla="*/ 84856 h 848556"/>
              <a:gd name="connsiteX1" fmla="*/ 84856 w 2651714"/>
              <a:gd name="connsiteY1" fmla="*/ 0 h 848556"/>
              <a:gd name="connsiteX2" fmla="*/ 2566858 w 2651714"/>
              <a:gd name="connsiteY2" fmla="*/ 0 h 848556"/>
              <a:gd name="connsiteX3" fmla="*/ 2651714 w 2651714"/>
              <a:gd name="connsiteY3" fmla="*/ 84856 h 848556"/>
              <a:gd name="connsiteX4" fmla="*/ 2651714 w 2651714"/>
              <a:gd name="connsiteY4" fmla="*/ 763700 h 848556"/>
              <a:gd name="connsiteX5" fmla="*/ 2566858 w 2651714"/>
              <a:gd name="connsiteY5" fmla="*/ 848556 h 848556"/>
              <a:gd name="connsiteX6" fmla="*/ 84856 w 2651714"/>
              <a:gd name="connsiteY6" fmla="*/ 848556 h 848556"/>
              <a:gd name="connsiteX7" fmla="*/ 0 w 2651714"/>
              <a:gd name="connsiteY7" fmla="*/ 763700 h 848556"/>
              <a:gd name="connsiteX8" fmla="*/ 0 w 2651714"/>
              <a:gd name="connsiteY8" fmla="*/ 84856 h 84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714" h="848556">
                <a:moveTo>
                  <a:pt x="0" y="84856"/>
                </a:moveTo>
                <a:cubicBezTo>
                  <a:pt x="0" y="37991"/>
                  <a:pt x="37991" y="0"/>
                  <a:pt x="84856" y="0"/>
                </a:cubicBezTo>
                <a:lnTo>
                  <a:pt x="2566858" y="0"/>
                </a:lnTo>
                <a:cubicBezTo>
                  <a:pt x="2613723" y="0"/>
                  <a:pt x="2651714" y="37991"/>
                  <a:pt x="2651714" y="84856"/>
                </a:cubicBezTo>
                <a:lnTo>
                  <a:pt x="2651714" y="763700"/>
                </a:lnTo>
                <a:cubicBezTo>
                  <a:pt x="2651714" y="810565"/>
                  <a:pt x="2613723" y="848556"/>
                  <a:pt x="2566858" y="848556"/>
                </a:cubicBezTo>
                <a:lnTo>
                  <a:pt x="84856" y="848556"/>
                </a:lnTo>
                <a:cubicBezTo>
                  <a:pt x="37991" y="848556"/>
                  <a:pt x="0" y="810565"/>
                  <a:pt x="0" y="763700"/>
                </a:cubicBezTo>
                <a:lnTo>
                  <a:pt x="0" y="84856"/>
                </a:lnTo>
                <a:close/>
              </a:path>
            </a:pathLst>
          </a:custGeom>
          <a:solidFill>
            <a:srgbClr val="C58315">
              <a:lumMod val="40000"/>
              <a:lumOff val="60000"/>
            </a:srgbClr>
          </a:solidFill>
          <a:ln w="12700" cap="flat" cmpd="sng" algn="ctr">
            <a:solidFill>
              <a:srgbClr val="F0F0F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413" tIns="51523" rIns="60413" bIns="5152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zh-CN" sz="1600" kern="1200" dirty="0">
                <a:solidFill>
                  <a:srgbClr val="000000"/>
                </a:solidFill>
                <a:latin typeface="Arial"/>
                <a:ea typeface="微软雅黑"/>
                <a:cs typeface="+mn-cs"/>
              </a:rPr>
              <a:t>Remove biomass (shrub &amp; grass) based on the amounts of food needed in reindeer herding </a:t>
            </a:r>
            <a:endParaRPr lang="zh-CN" altLang="en-US" sz="1600" kern="1200" dirty="0">
              <a:solidFill>
                <a:srgbClr val="000000"/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1091AD-9501-41D0-B1A3-F8F6F33149AA}"/>
              </a:ext>
            </a:extLst>
          </p:cNvPr>
          <p:cNvSpPr/>
          <p:nvPr/>
        </p:nvSpPr>
        <p:spPr>
          <a:xfrm>
            <a:off x="7691836" y="3300882"/>
            <a:ext cx="3314642" cy="2814321"/>
          </a:xfrm>
          <a:custGeom>
            <a:avLst/>
            <a:gdLst>
              <a:gd name="connsiteX0" fmla="*/ 0 w 3314642"/>
              <a:gd name="connsiteY0" fmla="*/ 281432 h 2814321"/>
              <a:gd name="connsiteX1" fmla="*/ 281432 w 3314642"/>
              <a:gd name="connsiteY1" fmla="*/ 0 h 2814321"/>
              <a:gd name="connsiteX2" fmla="*/ 3033210 w 3314642"/>
              <a:gd name="connsiteY2" fmla="*/ 0 h 2814321"/>
              <a:gd name="connsiteX3" fmla="*/ 3314642 w 3314642"/>
              <a:gd name="connsiteY3" fmla="*/ 281432 h 2814321"/>
              <a:gd name="connsiteX4" fmla="*/ 3314642 w 3314642"/>
              <a:gd name="connsiteY4" fmla="*/ 2532889 h 2814321"/>
              <a:gd name="connsiteX5" fmla="*/ 3033210 w 3314642"/>
              <a:gd name="connsiteY5" fmla="*/ 2814321 h 2814321"/>
              <a:gd name="connsiteX6" fmla="*/ 281432 w 3314642"/>
              <a:gd name="connsiteY6" fmla="*/ 2814321 h 2814321"/>
              <a:gd name="connsiteX7" fmla="*/ 0 w 3314642"/>
              <a:gd name="connsiteY7" fmla="*/ 2532889 h 2814321"/>
              <a:gd name="connsiteX8" fmla="*/ 0 w 3314642"/>
              <a:gd name="connsiteY8" fmla="*/ 281432 h 281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642" h="2814321">
                <a:moveTo>
                  <a:pt x="0" y="281432"/>
                </a:moveTo>
                <a:cubicBezTo>
                  <a:pt x="0" y="126001"/>
                  <a:pt x="126001" y="0"/>
                  <a:pt x="281432" y="0"/>
                </a:cubicBezTo>
                <a:lnTo>
                  <a:pt x="3033210" y="0"/>
                </a:lnTo>
                <a:cubicBezTo>
                  <a:pt x="3188641" y="0"/>
                  <a:pt x="3314642" y="126001"/>
                  <a:pt x="3314642" y="281432"/>
                </a:cubicBezTo>
                <a:lnTo>
                  <a:pt x="3314642" y="2532889"/>
                </a:lnTo>
                <a:cubicBezTo>
                  <a:pt x="3314642" y="2688320"/>
                  <a:pt x="3188641" y="2814321"/>
                  <a:pt x="3033210" y="2814321"/>
                </a:cubicBezTo>
                <a:lnTo>
                  <a:pt x="281432" y="2814321"/>
                </a:lnTo>
                <a:cubicBezTo>
                  <a:pt x="126001" y="2814321"/>
                  <a:pt x="0" y="2688320"/>
                  <a:pt x="0" y="2532889"/>
                </a:cubicBezTo>
                <a:lnTo>
                  <a:pt x="0" y="281432"/>
                </a:lnTo>
                <a:close/>
              </a:path>
            </a:pathLst>
          </a:custGeom>
          <a:solidFill>
            <a:srgbClr val="FFBB53">
              <a:lumMod val="20000"/>
              <a:lumOff val="8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20614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  <a:ea typeface="微软雅黑"/>
                <a:cs typeface="+mn-cs"/>
              </a:rPr>
              <a:t>Trampling Experiment (TRAMPLING)</a:t>
            </a:r>
            <a:endParaRPr lang="zh-CN" altLang="en-US" sz="2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BA042D7-F563-41B0-9C6A-53EBA5FBE9DB}"/>
              </a:ext>
            </a:extLst>
          </p:cNvPr>
          <p:cNvSpPr/>
          <p:nvPr/>
        </p:nvSpPr>
        <p:spPr>
          <a:xfrm>
            <a:off x="8023300" y="4146002"/>
            <a:ext cx="2651714" cy="848556"/>
          </a:xfrm>
          <a:custGeom>
            <a:avLst/>
            <a:gdLst>
              <a:gd name="connsiteX0" fmla="*/ 0 w 2651714"/>
              <a:gd name="connsiteY0" fmla="*/ 84856 h 848556"/>
              <a:gd name="connsiteX1" fmla="*/ 84856 w 2651714"/>
              <a:gd name="connsiteY1" fmla="*/ 0 h 848556"/>
              <a:gd name="connsiteX2" fmla="*/ 2566858 w 2651714"/>
              <a:gd name="connsiteY2" fmla="*/ 0 h 848556"/>
              <a:gd name="connsiteX3" fmla="*/ 2651714 w 2651714"/>
              <a:gd name="connsiteY3" fmla="*/ 84856 h 848556"/>
              <a:gd name="connsiteX4" fmla="*/ 2651714 w 2651714"/>
              <a:gd name="connsiteY4" fmla="*/ 763700 h 848556"/>
              <a:gd name="connsiteX5" fmla="*/ 2566858 w 2651714"/>
              <a:gd name="connsiteY5" fmla="*/ 848556 h 848556"/>
              <a:gd name="connsiteX6" fmla="*/ 84856 w 2651714"/>
              <a:gd name="connsiteY6" fmla="*/ 848556 h 848556"/>
              <a:gd name="connsiteX7" fmla="*/ 0 w 2651714"/>
              <a:gd name="connsiteY7" fmla="*/ 763700 h 848556"/>
              <a:gd name="connsiteX8" fmla="*/ 0 w 2651714"/>
              <a:gd name="connsiteY8" fmla="*/ 84856 h 84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714" h="848556">
                <a:moveTo>
                  <a:pt x="0" y="84856"/>
                </a:moveTo>
                <a:cubicBezTo>
                  <a:pt x="0" y="37991"/>
                  <a:pt x="37991" y="0"/>
                  <a:pt x="84856" y="0"/>
                </a:cubicBezTo>
                <a:lnTo>
                  <a:pt x="2566858" y="0"/>
                </a:lnTo>
                <a:cubicBezTo>
                  <a:pt x="2613723" y="0"/>
                  <a:pt x="2651714" y="37991"/>
                  <a:pt x="2651714" y="84856"/>
                </a:cubicBezTo>
                <a:lnTo>
                  <a:pt x="2651714" y="763700"/>
                </a:lnTo>
                <a:cubicBezTo>
                  <a:pt x="2651714" y="810565"/>
                  <a:pt x="2613723" y="848556"/>
                  <a:pt x="2566858" y="848556"/>
                </a:cubicBezTo>
                <a:lnTo>
                  <a:pt x="84856" y="848556"/>
                </a:lnTo>
                <a:cubicBezTo>
                  <a:pt x="37991" y="848556"/>
                  <a:pt x="0" y="810565"/>
                  <a:pt x="0" y="763700"/>
                </a:cubicBezTo>
                <a:lnTo>
                  <a:pt x="0" y="84856"/>
                </a:lnTo>
                <a:close/>
              </a:path>
            </a:pathLst>
          </a:custGeom>
          <a:solidFill>
            <a:srgbClr val="C58315">
              <a:lumMod val="40000"/>
              <a:lumOff val="60000"/>
            </a:srgbClr>
          </a:solidFill>
          <a:ln w="12700" cap="flat" cmpd="sng" algn="ctr">
            <a:solidFill>
              <a:srgbClr val="F0F0F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413" tIns="51523" rIns="60413" bIns="5152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zh-CN" sz="1600" kern="1200" dirty="0">
                <a:solidFill>
                  <a:srgbClr val="000000"/>
                </a:solidFill>
                <a:latin typeface="Arial"/>
                <a:ea typeface="微软雅黑"/>
                <a:cs typeface="+mn-cs"/>
              </a:rPr>
              <a:t>Increase snow compaction rate by 50% </a:t>
            </a:r>
            <a:endParaRPr lang="zh-CN" altLang="en-US" sz="1600" kern="1200" dirty="0">
              <a:solidFill>
                <a:srgbClr val="000000"/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740EB4-236C-420D-9754-403FE739DBFD}"/>
              </a:ext>
            </a:extLst>
          </p:cNvPr>
          <p:cNvSpPr/>
          <p:nvPr/>
        </p:nvSpPr>
        <p:spPr>
          <a:xfrm>
            <a:off x="8023300" y="5125106"/>
            <a:ext cx="2651714" cy="848556"/>
          </a:xfrm>
          <a:custGeom>
            <a:avLst/>
            <a:gdLst>
              <a:gd name="connsiteX0" fmla="*/ 0 w 2651714"/>
              <a:gd name="connsiteY0" fmla="*/ 84856 h 848556"/>
              <a:gd name="connsiteX1" fmla="*/ 84856 w 2651714"/>
              <a:gd name="connsiteY1" fmla="*/ 0 h 848556"/>
              <a:gd name="connsiteX2" fmla="*/ 2566858 w 2651714"/>
              <a:gd name="connsiteY2" fmla="*/ 0 h 848556"/>
              <a:gd name="connsiteX3" fmla="*/ 2651714 w 2651714"/>
              <a:gd name="connsiteY3" fmla="*/ 84856 h 848556"/>
              <a:gd name="connsiteX4" fmla="*/ 2651714 w 2651714"/>
              <a:gd name="connsiteY4" fmla="*/ 763700 h 848556"/>
              <a:gd name="connsiteX5" fmla="*/ 2566858 w 2651714"/>
              <a:gd name="connsiteY5" fmla="*/ 848556 h 848556"/>
              <a:gd name="connsiteX6" fmla="*/ 84856 w 2651714"/>
              <a:gd name="connsiteY6" fmla="*/ 848556 h 848556"/>
              <a:gd name="connsiteX7" fmla="*/ 0 w 2651714"/>
              <a:gd name="connsiteY7" fmla="*/ 763700 h 848556"/>
              <a:gd name="connsiteX8" fmla="*/ 0 w 2651714"/>
              <a:gd name="connsiteY8" fmla="*/ 84856 h 84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1714" h="848556">
                <a:moveTo>
                  <a:pt x="0" y="84856"/>
                </a:moveTo>
                <a:cubicBezTo>
                  <a:pt x="0" y="37991"/>
                  <a:pt x="37991" y="0"/>
                  <a:pt x="84856" y="0"/>
                </a:cubicBezTo>
                <a:lnTo>
                  <a:pt x="2566858" y="0"/>
                </a:lnTo>
                <a:cubicBezTo>
                  <a:pt x="2613723" y="0"/>
                  <a:pt x="2651714" y="37991"/>
                  <a:pt x="2651714" y="84856"/>
                </a:cubicBezTo>
                <a:lnTo>
                  <a:pt x="2651714" y="763700"/>
                </a:lnTo>
                <a:cubicBezTo>
                  <a:pt x="2651714" y="810565"/>
                  <a:pt x="2613723" y="848556"/>
                  <a:pt x="2566858" y="848556"/>
                </a:cubicBezTo>
                <a:lnTo>
                  <a:pt x="84856" y="848556"/>
                </a:lnTo>
                <a:cubicBezTo>
                  <a:pt x="37991" y="848556"/>
                  <a:pt x="0" y="810565"/>
                  <a:pt x="0" y="763700"/>
                </a:cubicBezTo>
                <a:lnTo>
                  <a:pt x="0" y="84856"/>
                </a:lnTo>
                <a:close/>
              </a:path>
            </a:pathLst>
          </a:custGeom>
          <a:solidFill>
            <a:srgbClr val="C58315">
              <a:lumMod val="40000"/>
              <a:lumOff val="60000"/>
            </a:srgbClr>
          </a:solidFill>
          <a:ln w="12700" cap="flat" cmpd="sng" algn="ctr">
            <a:solidFill>
              <a:srgbClr val="F0F0F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413" tIns="51523" rIns="60413" bIns="5152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zh-CN" sz="1600" kern="1200" dirty="0">
                <a:solidFill>
                  <a:srgbClr val="000000"/>
                </a:solidFill>
                <a:latin typeface="Arial"/>
                <a:ea typeface="微软雅黑"/>
                <a:cs typeface="+mn-cs"/>
              </a:rPr>
              <a:t>Decrease the fully saturated layer thickness by 50% </a:t>
            </a:r>
            <a:endParaRPr lang="zh-CN" altLang="en-US" sz="1600" kern="1200" dirty="0">
              <a:solidFill>
                <a:srgbClr val="000000"/>
              </a:solidFill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51BA1-2645-4FC5-B073-694C69DAF103}"/>
              </a:ext>
            </a:extLst>
          </p:cNvPr>
          <p:cNvSpPr txBox="1"/>
          <p:nvPr/>
        </p:nvSpPr>
        <p:spPr>
          <a:xfrm>
            <a:off x="10098352" y="6115203"/>
            <a:ext cx="201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Chen et al., in prep.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983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022F7-2239-45B1-A2C0-7B49042CBD2F}"/>
              </a:ext>
            </a:extLst>
          </p:cNvPr>
          <p:cNvSpPr txBox="1"/>
          <p:nvPr/>
        </p:nvSpPr>
        <p:spPr>
          <a:xfrm>
            <a:off x="236235" y="742797"/>
            <a:ext cx="8763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Impacts of changes in reindeer numbers on the cryosphere</a:t>
            </a:r>
            <a:endParaRPr lang="en-D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F3CD9-B1AF-47D8-918E-E907807B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506B5-5FC2-465C-84C2-6A620636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7925DF-85F6-46AF-BC4D-30EA4770E4CB}"/>
              </a:ext>
            </a:extLst>
          </p:cNvPr>
          <p:cNvGrpSpPr/>
          <p:nvPr/>
        </p:nvGrpSpPr>
        <p:grpSpPr>
          <a:xfrm>
            <a:off x="203276" y="1266017"/>
            <a:ext cx="8310366" cy="5060792"/>
            <a:chOff x="236235" y="1679890"/>
            <a:chExt cx="7169891" cy="4342218"/>
          </a:xfrm>
        </p:grpSpPr>
        <p:pic>
          <p:nvPicPr>
            <p:cNvPr id="2" name="图片 17">
              <a:extLst>
                <a:ext uri="{FF2B5EF4-FFF2-40B4-BE49-F238E27FC236}">
                  <a16:creationId xmlns:a16="http://schemas.microsoft.com/office/drawing/2014/main" id="{B481B477-4DD8-42C4-BFA5-B29A7BBC8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" t="46162"/>
            <a:stretch/>
          </p:blipFill>
          <p:spPr>
            <a:xfrm>
              <a:off x="236235" y="1813756"/>
              <a:ext cx="7169891" cy="420835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74D0FE-6996-438A-8BA1-2266B23C21A1}"/>
                </a:ext>
              </a:extLst>
            </p:cNvPr>
            <p:cNvSpPr/>
            <p:nvPr/>
          </p:nvSpPr>
          <p:spPr>
            <a:xfrm>
              <a:off x="3500582" y="1828800"/>
              <a:ext cx="4064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5539C-144E-4385-AA08-2AEC62B925BB}"/>
                </a:ext>
              </a:extLst>
            </p:cNvPr>
            <p:cNvSpPr txBox="1"/>
            <p:nvPr/>
          </p:nvSpPr>
          <p:spPr>
            <a:xfrm>
              <a:off x="1206700" y="1679890"/>
              <a:ext cx="15910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0" rIns="360000" rtlCol="0">
              <a:spAutoFit/>
            </a:bodyPr>
            <a:lstStyle/>
            <a:p>
              <a:r>
                <a:rPr lang="en-GB" dirty="0"/>
                <a:t>GRAZING</a:t>
              </a:r>
              <a:endParaRPr lang="en-DE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D7071E-5A52-41BF-A66F-883A532F3047}"/>
                </a:ext>
              </a:extLst>
            </p:cNvPr>
            <p:cNvSpPr txBox="1"/>
            <p:nvPr/>
          </p:nvSpPr>
          <p:spPr>
            <a:xfrm>
              <a:off x="4833828" y="1679890"/>
              <a:ext cx="16454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252000" rIns="252000" rtlCol="0">
              <a:spAutoFit/>
            </a:bodyPr>
            <a:lstStyle/>
            <a:p>
              <a:r>
                <a:rPr lang="en-GB" dirty="0"/>
                <a:t>TRAMPLING</a:t>
              </a:r>
              <a:endParaRPr lang="en-DE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E3C83F-AE38-4A76-BF80-F1ECEB17BB0E}"/>
              </a:ext>
            </a:extLst>
          </p:cNvPr>
          <p:cNvSpPr txBox="1"/>
          <p:nvPr/>
        </p:nvSpPr>
        <p:spPr>
          <a:xfrm>
            <a:off x="7965439" y="5126480"/>
            <a:ext cx="2729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Global Warming Level 2.5°C (SSP2-RCP4.5), difference at the end of the 21</a:t>
            </a:r>
            <a:r>
              <a:rPr lang="en-GB" baseline="30000" dirty="0"/>
              <a:t>st</a:t>
            </a:r>
            <a:r>
              <a:rPr lang="en-GB" dirty="0"/>
              <a:t> century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EEB1B-058D-4A97-8C7E-18A8186A6502}"/>
              </a:ext>
            </a:extLst>
          </p:cNvPr>
          <p:cNvSpPr txBox="1"/>
          <p:nvPr/>
        </p:nvSpPr>
        <p:spPr>
          <a:xfrm>
            <a:off x="0" y="5957477"/>
            <a:ext cx="201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Chen et al., in prep.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3259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B01A6-1196-479F-A1BE-4D3C784048DC}"/>
              </a:ext>
            </a:extLst>
          </p:cNvPr>
          <p:cNvSpPr txBox="1"/>
          <p:nvPr/>
        </p:nvSpPr>
        <p:spPr>
          <a:xfrm>
            <a:off x="236235" y="742797"/>
            <a:ext cx="6462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What does this mean for reindeer herders?</a:t>
            </a:r>
            <a:endParaRPr lang="en-DE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1A503-0C1A-4F13-B15B-CF6732ADC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28E7DE-9B52-491B-AC45-624E891B7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B324C-CB57-4880-9931-536C2FC8E590}"/>
              </a:ext>
            </a:extLst>
          </p:cNvPr>
          <p:cNvSpPr txBox="1"/>
          <p:nvPr/>
        </p:nvSpPr>
        <p:spPr>
          <a:xfrm>
            <a:off x="381000" y="1432560"/>
            <a:ext cx="33172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Good news</a:t>
            </a:r>
            <a:r>
              <a:rPr lang="en-GB" sz="2400" dirty="0"/>
              <a:t>: reindeer can mitigate some of the impacts of climate change on the cryosphere</a:t>
            </a:r>
          </a:p>
          <a:p>
            <a:endParaRPr lang="en-GB" sz="2400" dirty="0"/>
          </a:p>
          <a:p>
            <a:r>
              <a:rPr lang="en-GB" sz="2400" b="1" dirty="0"/>
              <a:t>Bad news</a:t>
            </a:r>
            <a:r>
              <a:rPr lang="en-GB" sz="2400" dirty="0"/>
              <a:t>: climate change causes compound events (bad conditions in consecutive seasons) whose impacts herders cannot compensate </a:t>
            </a:r>
            <a:endParaRPr lang="en-DE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24DCA-D164-48AB-A2BD-32197825728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1394055"/>
            <a:ext cx="7152640" cy="461050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48F08-341C-40B4-A732-98BF50AE014B}"/>
              </a:ext>
            </a:extLst>
          </p:cNvPr>
          <p:cNvSpPr txBox="1"/>
          <p:nvPr/>
        </p:nvSpPr>
        <p:spPr>
          <a:xfrm>
            <a:off x="4287521" y="5930537"/>
            <a:ext cx="790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stock and slaughtered reindeer in Finland (all herding districts combined)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E21E1-3958-42B8-9A09-20BBDEE501C3}"/>
              </a:ext>
            </a:extLst>
          </p:cNvPr>
          <p:cNvSpPr txBox="1"/>
          <p:nvPr/>
        </p:nvSpPr>
        <p:spPr>
          <a:xfrm rot="16200000">
            <a:off x="9575390" y="3148573"/>
            <a:ext cx="387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Rasmus et al., 2024, submitted to PNAS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1757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6D909C-3E05-4EAD-A9E3-463983BC3994}"/>
              </a:ext>
            </a:extLst>
          </p:cNvPr>
          <p:cNvSpPr txBox="1"/>
          <p:nvPr/>
        </p:nvSpPr>
        <p:spPr>
          <a:xfrm>
            <a:off x="236235" y="742797"/>
            <a:ext cx="6462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What does this mean for reindeer herders?</a:t>
            </a:r>
            <a:endParaRPr lang="en-DE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04A48-0466-4333-8422-63477C29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84538-7683-4CA2-96A4-078C79888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2602F-D1FD-4491-9825-6743CD22D929}"/>
              </a:ext>
            </a:extLst>
          </p:cNvPr>
          <p:cNvSpPr txBox="1"/>
          <p:nvPr/>
        </p:nvSpPr>
        <p:spPr>
          <a:xfrm>
            <a:off x="236235" y="1394055"/>
            <a:ext cx="57581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adaptation to current conditions is what reindeer herding is all about, so herders are well versed in adaptation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new challenges might need new adaptation strategies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 co-creation with herders, we identified conditions throughout the year that make it un/successful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providing herders with information about how these conditions might change in the future can help develop new adaptation strategies</a:t>
            </a:r>
            <a:endParaRPr lang="en-D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E647-8200-4A29-83A4-E83F49C9F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 t="31317" r="14666" b="9662"/>
          <a:stretch/>
        </p:blipFill>
        <p:spPr>
          <a:xfrm>
            <a:off x="6197601" y="1385627"/>
            <a:ext cx="5527478" cy="4871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69FC6C-C5D8-4419-85AE-0E75769D8C1E}"/>
              </a:ext>
            </a:extLst>
          </p:cNvPr>
          <p:cNvSpPr txBox="1"/>
          <p:nvPr/>
        </p:nvSpPr>
        <p:spPr>
          <a:xfrm>
            <a:off x="9209710" y="5888205"/>
            <a:ext cx="251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 by Minna </a:t>
            </a:r>
            <a:r>
              <a:rPr lang="en-GB" dirty="0" err="1"/>
              <a:t>Turunen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04420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04A48-0466-4333-8422-63477C29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84538-7683-4CA2-96A4-078C79888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BA3B814-DDBD-4188-9947-F5D2D60136D1}"/>
              </a:ext>
            </a:extLst>
          </p:cNvPr>
          <p:cNvGrpSpPr/>
          <p:nvPr/>
        </p:nvGrpSpPr>
        <p:grpSpPr>
          <a:xfrm>
            <a:off x="4022146" y="742797"/>
            <a:ext cx="4147708" cy="5335755"/>
            <a:chOff x="7711440" y="975361"/>
            <a:chExt cx="4147708" cy="53357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69CCCD-4247-49EC-A2D9-836BCEC98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23988" r="31086" b="19439"/>
            <a:stretch/>
          </p:blipFill>
          <p:spPr>
            <a:xfrm flipH="1">
              <a:off x="7880654" y="3545794"/>
              <a:ext cx="3978494" cy="276532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326580-69E9-4C14-9B52-F6AFB753083D}"/>
                </a:ext>
              </a:extLst>
            </p:cNvPr>
            <p:cNvSpPr/>
            <p:nvPr/>
          </p:nvSpPr>
          <p:spPr>
            <a:xfrm>
              <a:off x="10622196" y="4188492"/>
              <a:ext cx="463463" cy="46346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4398CB-C243-4B2F-A222-951C10253C9D}"/>
                </a:ext>
              </a:extLst>
            </p:cNvPr>
            <p:cNvSpPr/>
            <p:nvPr/>
          </p:nvSpPr>
          <p:spPr>
            <a:xfrm>
              <a:off x="9728740" y="2052300"/>
              <a:ext cx="984027" cy="95406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B3D8B2-1F04-4A79-B621-7C9367FAE404}"/>
                </a:ext>
              </a:extLst>
            </p:cNvPr>
            <p:cNvSpPr/>
            <p:nvPr/>
          </p:nvSpPr>
          <p:spPr>
            <a:xfrm>
              <a:off x="7711440" y="975361"/>
              <a:ext cx="2017300" cy="1680158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questions?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76505CD5-4E2A-46D5-B16D-8C314F1A6968}"/>
                </a:ext>
              </a:extLst>
            </p:cNvPr>
            <p:cNvSpPr/>
            <p:nvPr/>
          </p:nvSpPr>
          <p:spPr>
            <a:xfrm rot="10800000">
              <a:off x="10466957" y="3158857"/>
              <a:ext cx="773940" cy="747037"/>
            </a:xfrm>
            <a:prstGeom prst="pie">
              <a:avLst>
                <a:gd name="adj1" fmla="val 0"/>
                <a:gd name="adj2" fmla="val 10770033"/>
              </a:avLst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A974FD6D-A55B-4D19-8B90-B3038091B1F9}"/>
                </a:ext>
              </a:extLst>
            </p:cNvPr>
            <p:cNvSpPr/>
            <p:nvPr/>
          </p:nvSpPr>
          <p:spPr>
            <a:xfrm>
              <a:off x="10466957" y="3149600"/>
              <a:ext cx="773940" cy="747037"/>
            </a:xfrm>
            <a:prstGeom prst="pie">
              <a:avLst>
                <a:gd name="adj1" fmla="val 0"/>
                <a:gd name="adj2" fmla="val 10770033"/>
              </a:avLst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64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508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微软雅黑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Heidrun Matthes</dc:creator>
  <cp:lastModifiedBy>Heidrun Matthes</cp:lastModifiedBy>
  <cp:revision>16</cp:revision>
  <dcterms:created xsi:type="dcterms:W3CDTF">2024-05-02T12:26:27Z</dcterms:created>
  <dcterms:modified xsi:type="dcterms:W3CDTF">2024-05-03T08:04:01Z</dcterms:modified>
</cp:coreProperties>
</file>