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9" r:id="rId3"/>
    <p:sldId id="260" r:id="rId4"/>
    <p:sldId id="261" r:id="rId5"/>
    <p:sldId id="263" r:id="rId6"/>
    <p:sldId id="264" r:id="rId7"/>
    <p:sldId id="271" r:id="rId8"/>
    <p:sldId id="272" r:id="rId9"/>
    <p:sldId id="273" r:id="rId10"/>
    <p:sldId id="266" r:id="rId11"/>
    <p:sldId id="267" r:id="rId12"/>
    <p:sldId id="274" r:id="rId13"/>
    <p:sldId id="275" r:id="rId14"/>
    <p:sldId id="270" r:id="rId15"/>
    <p:sldId id="276" r:id="rId16"/>
    <p:sldId id="269" r:id="rId17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5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208" autoAdjust="0"/>
  </p:normalViewPr>
  <p:slideViewPr>
    <p:cSldViewPr snapToGrid="0">
      <p:cViewPr>
        <p:scale>
          <a:sx n="70" d="100"/>
          <a:sy n="70" d="100"/>
        </p:scale>
        <p:origin x="1094" y="226"/>
      </p:cViewPr>
      <p:guideLst>
        <p:guide orient="horz" pos="2160"/>
        <p:guide pos="458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2299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592B8-FA58-4EA5-A5D8-3E6F538E93ED}" type="datetimeFigureOut">
              <a:rPr lang="en-DE" smtClean="0"/>
              <a:t>24/01/2025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244BC9-3517-4B77-9305-6AEEC50669DD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522896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GB" dirty="0"/>
              <a:t>go back to herders and clarify descriptive terms: warm temperatures during rut = temp </a:t>
            </a:r>
            <a:r>
              <a:rPr lang="en-US" dirty="0"/>
              <a:t>&gt; 10C, hot summers = temp &gt; 25C</a:t>
            </a:r>
          </a:p>
          <a:p>
            <a:pPr marL="228600" indent="-228600">
              <a:buAutoNum type="arabicParenR"/>
            </a:pPr>
            <a:r>
              <a:rPr lang="en-US" dirty="0"/>
              <a:t>some indices on the list are ecological rather than climate modelling</a:t>
            </a:r>
          </a:p>
          <a:p>
            <a:pPr marL="228600" indent="-228600">
              <a:buAutoNum type="arabicParenR"/>
            </a:pPr>
            <a:r>
              <a:rPr lang="en-US" dirty="0"/>
              <a:t>find variables we need to calculate information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44BC9-3517-4B77-9305-6AEEC50669DD}" type="slidenum">
              <a:rPr lang="en-DE" smtClean="0"/>
              <a:t>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8762587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44BC9-3517-4B77-9305-6AEEC50669DD}" type="slidenum">
              <a:rPr lang="en-DE" smtClean="0"/>
              <a:t>14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6752799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44BC9-3517-4B77-9305-6AEEC50669DD}" type="slidenum">
              <a:rPr lang="en-DE" smtClean="0"/>
              <a:t>15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501171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44BC9-3517-4B77-9305-6AEEC50669DD}" type="slidenum">
              <a:rPr lang="en-DE" smtClean="0"/>
              <a:t>6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409880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44BC9-3517-4B77-9305-6AEEC50669DD}" type="slidenum">
              <a:rPr lang="en-DE" smtClean="0"/>
              <a:t>7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000126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44BC9-3517-4B77-9305-6AEEC50669DD}" type="slidenum">
              <a:rPr lang="en-DE" smtClean="0"/>
              <a:t>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899035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44BC9-3517-4B77-9305-6AEEC50669DD}" type="slidenum">
              <a:rPr lang="en-DE" smtClean="0"/>
              <a:t>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91914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44BC9-3517-4B77-9305-6AEEC50669DD}" type="slidenum">
              <a:rPr lang="en-DE" smtClean="0"/>
              <a:t>10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718901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44BC9-3517-4B77-9305-6AEEC50669DD}" type="slidenum">
              <a:rPr lang="en-DE" smtClean="0"/>
              <a:t>11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8948638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44BC9-3517-4B77-9305-6AEEC50669DD}" type="slidenum">
              <a:rPr lang="en-DE" smtClean="0"/>
              <a:t>12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0670305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44BC9-3517-4B77-9305-6AEEC50669DD}" type="slidenum">
              <a:rPr lang="en-DE" smtClean="0"/>
              <a:t>13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760762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8E68A-5EBB-4A86-BC40-9E2EA2E419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CD8E9B-29EB-4F74-A0BC-EBA08F1462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572093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D8194-F262-4953-85DF-05CD062AB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47195C-4F12-479E-BA10-962A9038BC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69A58-54A0-43DB-B472-E0EEB809C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D37C1-F134-4348-A14C-3F6786172783}" type="datetimeFigureOut">
              <a:rPr lang="en-DE" smtClean="0"/>
              <a:t>24/01/2025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79A5C-4C1B-40FE-A71D-D0F67A898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BD7ADC-939B-4B1F-9706-EF471D18D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3042-477F-4256-A6E1-24BE685F94EC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909847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861556-2D20-415A-98C9-82B3141F5C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3BF288-3E04-424E-AEA0-F394FABF19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345F3-5D35-4703-950B-4BF9B270A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D37C1-F134-4348-A14C-3F6786172783}" type="datetimeFigureOut">
              <a:rPr lang="en-DE" smtClean="0"/>
              <a:t>24/01/2025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679F08-0A7F-465E-8424-46A6493FD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F13E71-7637-4902-9BCA-539E3771C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3042-477F-4256-A6E1-24BE685F94EC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2665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2B6B9-4F09-47B9-A06D-8BD424964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E01B6-1440-4D4E-ABA9-7BD3CB1CDB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4FB933-C7B3-4496-B980-C27AA7D66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D37C1-F134-4348-A14C-3F6786172783}" type="datetimeFigureOut">
              <a:rPr lang="en-DE" smtClean="0"/>
              <a:t>24/01/2025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FFD58-9B11-44B8-AD15-4294CC3E5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CDA36A-B272-434C-9A50-4F0EC5EE4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3042-477F-4256-A6E1-24BE685F94EC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61225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45BF3-9EF4-4052-BBBE-A5FE15E60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4262C9-B7AC-4520-B7B3-E6CD3AB759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52D33-4DE7-4390-9FB4-615E1E7D2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D37C1-F134-4348-A14C-3F6786172783}" type="datetimeFigureOut">
              <a:rPr lang="en-DE" smtClean="0"/>
              <a:t>24/01/2025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006D5-6015-4EE2-889B-8C8FAF47A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C87431-B78D-4E15-ADFB-74C5DF76E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3042-477F-4256-A6E1-24BE685F94EC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842894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1E0AB-5872-4100-9604-0931985C0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64C751-B631-45B9-A3C3-25FB77F3E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D37C1-F134-4348-A14C-3F6786172783}" type="datetimeFigureOut">
              <a:rPr lang="en-DE" smtClean="0"/>
              <a:t>24/01/2025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CEA70-A778-44E8-BAF5-44148F43D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D32C9C-DD48-4E82-9DAC-EC613253D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3042-477F-4256-A6E1-24BE685F94EC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42279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8D337-CE64-4E35-B732-6D8F52C02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45B2F-BB8B-497C-BD45-2C0FBD0676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87C4F8-D840-4C97-AE2D-B984CC6E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EA363F-C0B1-4642-B91A-7D9A52613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D37C1-F134-4348-A14C-3F6786172783}" type="datetimeFigureOut">
              <a:rPr lang="en-DE" smtClean="0"/>
              <a:t>24/01/2025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07B8A5-A740-4B07-B55E-FBD026DDF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BB895-4A39-4BB7-B057-D7766EA26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3042-477F-4256-A6E1-24BE685F94EC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19788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A549D-35B6-4AD9-B112-BBEF6FB23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92695C-2700-429A-9361-FF79069B0F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B80B15-3A57-436B-8F75-390FEA4369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FDDA29-7DB3-4D9D-9FB3-BFCFA8BBC3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6AF20D-DCA0-4CEB-A27D-030484B873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01E32A-8E5D-422B-BF39-A8456BF7C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D37C1-F134-4348-A14C-3F6786172783}" type="datetimeFigureOut">
              <a:rPr lang="en-DE" smtClean="0"/>
              <a:t>24/01/2025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AEA559-EA36-4C80-B0DC-E0CBAA419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FD72F0-566C-4C38-B392-26F5A32C4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3042-477F-4256-A6E1-24BE685F94EC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992701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83310B2B-9126-4AA1-BAB2-1C3285926EE4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2484647" cy="365125"/>
          </a:xfrm>
          <a:prstGeom prst="rect">
            <a:avLst/>
          </a:prstGeom>
          <a:solidFill>
            <a:srgbClr val="7F7F7F"/>
          </a:solidFill>
        </p:spPr>
        <p:txBody>
          <a:bodyPr vert="horz" lIns="91440" tIns="45720" rIns="91440" bIns="45720" rtlCol="0" anchor="ctr"/>
          <a:lstStyle>
            <a:defPPr>
              <a:defRPr lang="en-DE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  29/01/2025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07F399-87DA-46BC-9F1C-36EF838F5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3042-477F-4256-A6E1-24BE685F94EC}" type="slidenum">
              <a:rPr lang="en-DE" smtClean="0"/>
              <a:t>‹#›</a:t>
            </a:fld>
            <a:endParaRPr lang="en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CB690C-270A-462A-B793-E13C46B158CF}"/>
              </a:ext>
            </a:extLst>
          </p:cNvPr>
          <p:cNvSpPr/>
          <p:nvPr userDrawn="1"/>
        </p:nvSpPr>
        <p:spPr>
          <a:xfrm>
            <a:off x="0" y="0"/>
            <a:ext cx="9732116" cy="910805"/>
          </a:xfrm>
          <a:prstGeom prst="rect">
            <a:avLst/>
          </a:prstGeom>
          <a:solidFill>
            <a:srgbClr val="26517C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9DC3EF97-B2CF-4618-BF2C-E70BCA604035}"/>
              </a:ext>
            </a:extLst>
          </p:cNvPr>
          <p:cNvSpPr txBox="1">
            <a:spLocks/>
          </p:cNvSpPr>
          <p:nvPr userDrawn="1"/>
        </p:nvSpPr>
        <p:spPr>
          <a:xfrm>
            <a:off x="9732115" y="6490351"/>
            <a:ext cx="1121813" cy="36512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n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>
                <a:solidFill>
                  <a:schemeClr val="bg1"/>
                </a:solidFill>
              </a:rPr>
              <a:t>                  </a:t>
            </a:r>
            <a:fld id="{79222840-849D-48A4-948E-86FD4141948A}" type="slidenum">
              <a:rPr lang="en-DE" smtClean="0">
                <a:solidFill>
                  <a:schemeClr val="bg1"/>
                </a:solidFill>
              </a:rPr>
              <a:pPr algn="l"/>
              <a:t>‹#›</a:t>
            </a:fld>
            <a:r>
              <a:rPr lang="en-GB"/>
              <a:t>                             </a:t>
            </a:r>
            <a:endParaRPr lang="en-DE" dirty="0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DE63406D-50D8-4C33-85A4-567334009FAD}"/>
              </a:ext>
            </a:extLst>
          </p:cNvPr>
          <p:cNvSpPr txBox="1">
            <a:spLocks/>
          </p:cNvSpPr>
          <p:nvPr userDrawn="1"/>
        </p:nvSpPr>
        <p:spPr>
          <a:xfrm>
            <a:off x="1634067" y="6489717"/>
            <a:ext cx="8106515" cy="365125"/>
          </a:xfrm>
          <a:prstGeom prst="rect">
            <a:avLst/>
          </a:prstGeom>
          <a:solidFill>
            <a:srgbClr val="26517C"/>
          </a:solidFill>
        </p:spPr>
        <p:txBody>
          <a:bodyPr vert="horz" lIns="91440" tIns="45720" rIns="91440" bIns="45720" rtlCol="0" anchor="ctr"/>
          <a:lstStyle>
            <a:defPPr>
              <a:defRPr lang="en-DE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H. Matthes et al.  - Arctic Frontiers 2025, </a:t>
            </a:r>
            <a:r>
              <a:rPr lang="en-GB" sz="1200" b="1" dirty="0"/>
              <a:t>F</a:t>
            </a:r>
            <a:r>
              <a:rPr lang="en-DE" sz="1200" b="1" dirty="0"/>
              <a:t>rom practitioners’ knowledge to climate modelling</a:t>
            </a:r>
            <a:r>
              <a:rPr lang="en-GB" sz="1200" b="1" dirty="0"/>
              <a:t> and back</a:t>
            </a:r>
            <a:endParaRPr lang="en-DE" dirty="0"/>
          </a:p>
        </p:txBody>
      </p:sp>
      <p:pic>
        <p:nvPicPr>
          <p:cNvPr id="11" name="Bild 11" descr="Logo_AWI_RGB.png">
            <a:extLst>
              <a:ext uri="{FF2B5EF4-FFF2-40B4-BE49-F238E27FC236}">
                <a16:creationId xmlns:a16="http://schemas.microsoft.com/office/drawing/2014/main" id="{FB663FEB-0A69-43A1-B6F9-5B8532AE1E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1932" b="-24823"/>
          <a:stretch/>
        </p:blipFill>
        <p:spPr>
          <a:xfrm>
            <a:off x="11093483" y="6489716"/>
            <a:ext cx="883263" cy="41967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94F1ED1-4B86-4081-A1B4-12B3577BDD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217" t="-786" r="10540" b="-2578"/>
          <a:stretch/>
        </p:blipFill>
        <p:spPr>
          <a:xfrm>
            <a:off x="9773784" y="530896"/>
            <a:ext cx="2359435" cy="379909"/>
          </a:xfrm>
          <a:prstGeom prst="rect">
            <a:avLst/>
          </a:prstGeom>
        </p:spPr>
      </p:pic>
      <p:pic>
        <p:nvPicPr>
          <p:cNvPr id="13" name="Image 21">
            <a:extLst>
              <a:ext uri="{FF2B5EF4-FFF2-40B4-BE49-F238E27FC236}">
                <a16:creationId xmlns:a16="http://schemas.microsoft.com/office/drawing/2014/main" id="{6C63EC1A-A1C4-4D8F-B9BF-436AC234CBB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15236" y="57718"/>
            <a:ext cx="1476315" cy="47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00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03DF9-69C6-4356-98C0-8ABF522B4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220AC-BD72-47A7-AEC5-9B2439D8F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9FE22-B691-48F5-9D97-15E45B099D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D8E3C3-CE2B-4590-9993-CB2E51460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D37C1-F134-4348-A14C-3F6786172783}" type="datetimeFigureOut">
              <a:rPr lang="en-DE" smtClean="0"/>
              <a:t>24/01/2025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398D3F-AE51-4366-98F7-24129C81B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ACC967-BB0D-4BC5-8C27-65B9226E4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3042-477F-4256-A6E1-24BE685F94EC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72221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B2DAD-4FAA-4A85-91A2-9092EF21F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B76A98-7E9B-4966-A442-F91A05AA1B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11E24-F24C-4A77-B710-A6243CF80A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8F8681-C7DD-45C2-958E-25FB451D0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D37C1-F134-4348-A14C-3F6786172783}" type="datetimeFigureOut">
              <a:rPr lang="en-DE" smtClean="0"/>
              <a:t>24/01/2025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BCEA6D-3479-4B5D-82C8-E4FEA81B5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069645-CF47-420D-B244-32088B720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3042-477F-4256-A6E1-24BE685F94EC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832780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B99FC7-E54C-4BBE-AE26-5AA12C9F7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CB8043-7B19-4FEA-B3D2-657A14E61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CC633-0568-4BB0-AC5F-E687732A67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D37C1-F134-4348-A14C-3F6786172783}" type="datetimeFigureOut">
              <a:rPr lang="en-DE" smtClean="0"/>
              <a:t>24/01/2025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DB642A-87B7-4A07-886A-7D3F776313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AE4119-F91E-44BA-BD0F-9F14BF8295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93042-477F-4256-A6E1-24BE685F94EC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7320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940CD5-5411-4AF0-B762-68BFFD2653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5" t="24038" r="222" b="918"/>
          <a:stretch/>
        </p:blipFill>
        <p:spPr>
          <a:xfrm>
            <a:off x="-65314" y="-1"/>
            <a:ext cx="12257314" cy="69020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6E4781-37DB-4974-9135-93148D65A7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65314" y="3865559"/>
            <a:ext cx="12257314" cy="2080113"/>
          </a:xfrm>
        </p:spPr>
        <p:txBody>
          <a:bodyPr>
            <a:noAutofit/>
          </a:bodyPr>
          <a:lstStyle/>
          <a:p>
            <a:r>
              <a:rPr lang="en-GB" sz="4000" b="1" dirty="0"/>
              <a:t>F</a:t>
            </a:r>
            <a:r>
              <a:rPr lang="en-DE" sz="4000" b="1" dirty="0"/>
              <a:t>rom practitioners’ knowledge to climate modelling</a:t>
            </a:r>
            <a:r>
              <a:rPr lang="en-GB" sz="4000" b="1" dirty="0"/>
              <a:t> and back</a:t>
            </a:r>
            <a:r>
              <a:rPr lang="en-DE" sz="4000" b="1" dirty="0"/>
              <a:t>: –</a:t>
            </a:r>
            <a:r>
              <a:rPr lang="en-US" sz="4000" b="1" dirty="0"/>
              <a:t> Using climate model projections to provide relevant climate information to Arctic reindeer herding communities</a:t>
            </a:r>
            <a:endParaRPr lang="en-DE" sz="40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E0F9B7-F994-447A-AAE8-6E5BF38864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32656" y="5908348"/>
            <a:ext cx="12224655" cy="949652"/>
          </a:xfrm>
        </p:spPr>
        <p:txBody>
          <a:bodyPr>
            <a:noAutofit/>
          </a:bodyPr>
          <a:lstStyle/>
          <a:p>
            <a:r>
              <a:rPr lang="en-DE" sz="2000" b="1" dirty="0"/>
              <a:t>Heidrun Matthes</a:t>
            </a:r>
            <a:r>
              <a:rPr lang="en-DE" sz="2000" dirty="0"/>
              <a:t>, </a:t>
            </a:r>
            <a:r>
              <a:rPr lang="en-DE" sz="2000" dirty="0" err="1"/>
              <a:t>Sirpa</a:t>
            </a:r>
            <a:r>
              <a:rPr lang="en-DE" sz="2000" dirty="0"/>
              <a:t> Rasmus, </a:t>
            </a:r>
            <a:r>
              <a:rPr lang="en-DE" sz="2000" dirty="0" err="1"/>
              <a:t>Roza</a:t>
            </a:r>
            <a:r>
              <a:rPr lang="en-DE" sz="2000" dirty="0"/>
              <a:t> </a:t>
            </a:r>
            <a:r>
              <a:rPr lang="en-DE" sz="2000" dirty="0" err="1"/>
              <a:t>Laptander</a:t>
            </a:r>
            <a:r>
              <a:rPr lang="en-DE" sz="2000" dirty="0"/>
              <a:t>, Teresa </a:t>
            </a:r>
            <a:r>
              <a:rPr lang="en-DE" sz="2000" dirty="0" err="1"/>
              <a:t>Komu</a:t>
            </a:r>
            <a:r>
              <a:rPr lang="en-DE" sz="2000" dirty="0"/>
              <a:t>, </a:t>
            </a:r>
            <a:r>
              <a:rPr lang="en-DE" sz="2000" dirty="0" err="1"/>
              <a:t>Kirll</a:t>
            </a:r>
            <a:r>
              <a:rPr lang="en-DE" sz="2000" dirty="0"/>
              <a:t> Istomin, </a:t>
            </a:r>
            <a:r>
              <a:rPr lang="en-US" sz="2000"/>
              <a:t>J. </a:t>
            </a:r>
            <a:r>
              <a:rPr lang="en-DE" sz="2000"/>
              <a:t>Otto </a:t>
            </a:r>
            <a:r>
              <a:rPr lang="en-DE" sz="2000" dirty="0" err="1"/>
              <a:t>Habeck</a:t>
            </a:r>
            <a:r>
              <a:rPr lang="en-DE" sz="2000" dirty="0"/>
              <a:t>, Tim </a:t>
            </a:r>
            <a:r>
              <a:rPr lang="en-DE" sz="2000" dirty="0" err="1"/>
              <a:t>Horstkotte</a:t>
            </a:r>
            <a:r>
              <a:rPr lang="en-DE" sz="2000" dirty="0"/>
              <a:t>, Bruce Forbes, </a:t>
            </a:r>
            <a:r>
              <a:rPr lang="en-DE" sz="2000" dirty="0" err="1"/>
              <a:t>Jussi</a:t>
            </a:r>
            <a:r>
              <a:rPr lang="en-DE" sz="2000" dirty="0"/>
              <a:t> </a:t>
            </a:r>
            <a:r>
              <a:rPr lang="en-DE" sz="2000" dirty="0" err="1"/>
              <a:t>Eronen</a:t>
            </a:r>
            <a:r>
              <a:rPr lang="en-DE" sz="2000" dirty="0"/>
              <a:t> and Hans </a:t>
            </a:r>
            <a:r>
              <a:rPr lang="en-DE" sz="2000" dirty="0" err="1"/>
              <a:t>Tømmervik</a:t>
            </a:r>
            <a:r>
              <a:rPr lang="en-US" sz="2000" dirty="0"/>
              <a:t>, </a:t>
            </a:r>
            <a:r>
              <a:rPr lang="en-GB" sz="2000" dirty="0"/>
              <a:t>Priscilla Mooney, Ruth Mottram, </a:t>
            </a:r>
            <a:r>
              <a:rPr lang="de-DE" sz="2000" dirty="0"/>
              <a:t>Jan Landwehrs, Oskar </a:t>
            </a:r>
            <a:r>
              <a:rPr lang="de-DE" sz="2000" dirty="0" err="1"/>
              <a:t>Landgren</a:t>
            </a:r>
            <a:r>
              <a:rPr lang="de-DE" sz="2000" dirty="0"/>
              <a:t>, Xavier </a:t>
            </a:r>
            <a:r>
              <a:rPr lang="de-DE" sz="2000" dirty="0" err="1"/>
              <a:t>Fettweis</a:t>
            </a:r>
            <a:r>
              <a:rPr lang="de-DE" sz="2000" dirty="0"/>
              <a:t>, Clara </a:t>
            </a:r>
            <a:r>
              <a:rPr lang="de-DE" sz="2000" dirty="0" err="1"/>
              <a:t>Rambin</a:t>
            </a:r>
            <a:r>
              <a:rPr lang="de-DE" sz="2000" dirty="0"/>
              <a:t>, Chiara de Falco, Ella Gilbert, Willem Jan van de Berg, </a:t>
            </a:r>
            <a:r>
              <a:rPr lang="nl-NL" sz="2000" dirty="0"/>
              <a:t>Christiaan van Dalum, </a:t>
            </a:r>
            <a:r>
              <a:rPr lang="de-DE" sz="2000" dirty="0"/>
              <a:t>Annette Rinke</a:t>
            </a:r>
            <a:endParaRPr lang="en-DE" sz="2000" dirty="0"/>
          </a:p>
        </p:txBody>
      </p:sp>
    </p:spTree>
    <p:extLst>
      <p:ext uri="{BB962C8B-B14F-4D97-AF65-F5344CB8AC3E}">
        <p14:creationId xmlns:p14="http://schemas.microsoft.com/office/powerpoint/2010/main" val="2472185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D28675C-2E24-46DC-B2A8-B3E6B6F7F361}"/>
              </a:ext>
            </a:extLst>
          </p:cNvPr>
          <p:cNvSpPr/>
          <p:nvPr/>
        </p:nvSpPr>
        <p:spPr>
          <a:xfrm>
            <a:off x="0" y="-11987"/>
            <a:ext cx="9694505" cy="9006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82663"/>
            <a:r>
              <a:rPr lang="en-US" sz="3600" dirty="0"/>
              <a:t>Hot summer days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901FF7-94AC-480E-ABA3-7B35C32DF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75" y="1101822"/>
            <a:ext cx="3946381" cy="2520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4C5CFDF-FA72-4EE7-94B6-0B973019EEAF}"/>
              </a:ext>
            </a:extLst>
          </p:cNvPr>
          <p:cNvSpPr/>
          <p:nvPr/>
        </p:nvSpPr>
        <p:spPr>
          <a:xfrm>
            <a:off x="856269" y="1096993"/>
            <a:ext cx="1321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observation</a:t>
            </a:r>
            <a:endParaRPr lang="en-DE" b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2C38E95-335A-4A88-8B8C-1DEBEA50E4FD}"/>
              </a:ext>
            </a:extLst>
          </p:cNvPr>
          <p:cNvGrpSpPr/>
          <p:nvPr/>
        </p:nvGrpSpPr>
        <p:grpSpPr>
          <a:xfrm>
            <a:off x="4447743" y="1084564"/>
            <a:ext cx="3461687" cy="2548826"/>
            <a:chOff x="4447743" y="1116648"/>
            <a:chExt cx="3461687" cy="254882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8B2B627-DEA5-41CC-A4A6-BB8368B7B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743" y="1145474"/>
              <a:ext cx="3461687" cy="25200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F017B30-A2A5-45E9-9A52-6CCD6F1A1045}"/>
                </a:ext>
              </a:extLst>
            </p:cNvPr>
            <p:cNvSpPr/>
            <p:nvPr/>
          </p:nvSpPr>
          <p:spPr>
            <a:xfrm>
              <a:off x="4447743" y="1116648"/>
              <a:ext cx="137954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/>
                <a:t>CMIP6 – hist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F45EEF9-D01F-4676-BE28-40A4839CE90D}"/>
              </a:ext>
            </a:extLst>
          </p:cNvPr>
          <p:cNvGrpSpPr/>
          <p:nvPr/>
        </p:nvGrpSpPr>
        <p:grpSpPr>
          <a:xfrm>
            <a:off x="8039217" y="1108546"/>
            <a:ext cx="3461687" cy="2520000"/>
            <a:chOff x="8039217" y="1108546"/>
            <a:chExt cx="3461687" cy="2520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94FED5B-9B8A-49EE-82B7-E498D93C2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9217" y="1108546"/>
              <a:ext cx="3461687" cy="252000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AE68475-1E8E-480E-B536-2D4ABA44AC25}"/>
                </a:ext>
              </a:extLst>
            </p:cNvPr>
            <p:cNvSpPr/>
            <p:nvPr/>
          </p:nvSpPr>
          <p:spPr>
            <a:xfrm>
              <a:off x="8052143" y="1109180"/>
              <a:ext cx="138114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/>
                <a:t>EUR11 – hist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BB3EEEF5-1680-4F88-94E6-E9DD77FDF2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3113" y="4120993"/>
            <a:ext cx="509562" cy="1877462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BB46D164-A6A6-4076-9F96-D24EEE7B5473}"/>
              </a:ext>
            </a:extLst>
          </p:cNvPr>
          <p:cNvGrpSpPr/>
          <p:nvPr/>
        </p:nvGrpSpPr>
        <p:grpSpPr>
          <a:xfrm>
            <a:off x="8039217" y="3770777"/>
            <a:ext cx="3461687" cy="2557960"/>
            <a:chOff x="8039217" y="3770777"/>
            <a:chExt cx="3461687" cy="255796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F789041-06CE-497D-8349-8B63349EF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9217" y="3808737"/>
              <a:ext cx="3461687" cy="252000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4B1952D-B88E-46A9-9B01-BD723B1E6418}"/>
                </a:ext>
              </a:extLst>
            </p:cNvPr>
            <p:cNvSpPr/>
            <p:nvPr/>
          </p:nvSpPr>
          <p:spPr>
            <a:xfrm>
              <a:off x="8052143" y="3770777"/>
              <a:ext cx="23812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/>
                <a:t>EUR11 - end of century</a:t>
              </a:r>
              <a:endParaRPr lang="en-DE" b="1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4132822-5FCC-4625-982F-DD6887ECFCD7}"/>
                </a:ext>
              </a:extLst>
            </p:cNvPr>
            <p:cNvSpPr txBox="1"/>
            <p:nvPr/>
          </p:nvSpPr>
          <p:spPr>
            <a:xfrm>
              <a:off x="8052143" y="4026997"/>
              <a:ext cx="7921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RCP85</a:t>
              </a:r>
              <a:endParaRPr lang="en-DE" b="1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10F712A-C2CD-4106-B25D-7C38E4DF8987}"/>
              </a:ext>
            </a:extLst>
          </p:cNvPr>
          <p:cNvGrpSpPr/>
          <p:nvPr/>
        </p:nvGrpSpPr>
        <p:grpSpPr>
          <a:xfrm>
            <a:off x="4447743" y="3770777"/>
            <a:ext cx="3461687" cy="2548947"/>
            <a:chOff x="4447743" y="3754735"/>
            <a:chExt cx="3461687" cy="254894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C9E4A9D-0872-4553-B78B-4A758AA70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743" y="3783682"/>
              <a:ext cx="3461687" cy="252000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EE49186-3223-4F6F-8CD8-100C6F03AA75}"/>
                </a:ext>
              </a:extLst>
            </p:cNvPr>
            <p:cNvSpPr/>
            <p:nvPr/>
          </p:nvSpPr>
          <p:spPr>
            <a:xfrm>
              <a:off x="4447743" y="3754735"/>
              <a:ext cx="23796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/>
                <a:t>CMIP6 - end of century</a:t>
              </a:r>
              <a:endParaRPr lang="en-DE" b="1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CC40237-52CB-4908-A2E7-F5DE03C7A3F7}"/>
                </a:ext>
              </a:extLst>
            </p:cNvPr>
            <p:cNvSpPr txBox="1"/>
            <p:nvPr/>
          </p:nvSpPr>
          <p:spPr>
            <a:xfrm>
              <a:off x="4447743" y="4010955"/>
              <a:ext cx="13211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SSP5-RCP85</a:t>
              </a:r>
              <a:endParaRPr lang="en-DE" b="1" dirty="0"/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75F52A22-7698-4241-8194-11B227D738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" t="15570" r="88899" b="17664"/>
          <a:stretch/>
        </p:blipFill>
        <p:spPr>
          <a:xfrm>
            <a:off x="137858" y="1072893"/>
            <a:ext cx="691096" cy="254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6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E1F39F5-16DA-4572-AC68-2C2392EF1E94}"/>
              </a:ext>
            </a:extLst>
          </p:cNvPr>
          <p:cNvSpPr/>
          <p:nvPr/>
        </p:nvSpPr>
        <p:spPr>
          <a:xfrm>
            <a:off x="0" y="-11987"/>
            <a:ext cx="9694505" cy="9006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82663"/>
            <a:r>
              <a:rPr lang="en-US" sz="3600" dirty="0"/>
              <a:t>Hot summer days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EA5E4C59-DE07-4972-9E7F-D9B1597B39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00" y="1184400"/>
            <a:ext cx="10012701" cy="5195632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793F8A8C-41E1-4739-ADAF-6C2831EEE56A}"/>
              </a:ext>
            </a:extLst>
          </p:cNvPr>
          <p:cNvSpPr txBox="1"/>
          <p:nvPr/>
        </p:nvSpPr>
        <p:spPr>
          <a:xfrm rot="16200000">
            <a:off x="-2323054" y="3485569"/>
            <a:ext cx="5655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days with maximum temperature above 0</a:t>
            </a:r>
            <a:r>
              <a:rPr lang="en-GB" sz="2400" dirty="0"/>
              <a:t>°C</a:t>
            </a:r>
            <a:endParaRPr lang="en-DE" sz="240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7CE828D-9042-497C-BAEF-711A2391E237}"/>
              </a:ext>
            </a:extLst>
          </p:cNvPr>
          <p:cNvSpPr txBox="1"/>
          <p:nvPr/>
        </p:nvSpPr>
        <p:spPr>
          <a:xfrm>
            <a:off x="1202499" y="1183330"/>
            <a:ext cx="2551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Rovaniemi, Finland</a:t>
            </a:r>
            <a:endParaRPr lang="en-DE" sz="2400" dirty="0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005125A-24BD-4B9C-97AE-90E0DE702F83}"/>
              </a:ext>
            </a:extLst>
          </p:cNvPr>
          <p:cNvGrpSpPr/>
          <p:nvPr/>
        </p:nvGrpSpPr>
        <p:grpSpPr>
          <a:xfrm>
            <a:off x="5497558" y="1414162"/>
            <a:ext cx="3996071" cy="1754322"/>
            <a:chOff x="7445829" y="4235965"/>
            <a:chExt cx="3596904" cy="1754322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8F31FFCD-7565-4443-B686-B5104C2E49DC}"/>
                </a:ext>
              </a:extLst>
            </p:cNvPr>
            <p:cNvSpPr/>
            <p:nvPr/>
          </p:nvSpPr>
          <p:spPr>
            <a:xfrm>
              <a:off x="7445829" y="4235965"/>
              <a:ext cx="3596904" cy="1754322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0" rtlCol="0" anchor="ctr"/>
            <a:lstStyle/>
            <a:p>
              <a:pPr marL="446088"/>
              <a:r>
                <a:rPr lang="en-GB" dirty="0">
                  <a:solidFill>
                    <a:schemeClr val="tx1"/>
                  </a:solidFill>
                </a:rPr>
                <a:t>observation</a:t>
              </a:r>
            </a:p>
            <a:p>
              <a:pPr marL="446088"/>
              <a:r>
                <a:rPr lang="en-GB" dirty="0">
                  <a:solidFill>
                    <a:schemeClr val="tx1"/>
                  </a:solidFill>
                </a:rPr>
                <a:t>decadal mean observation</a:t>
              </a:r>
            </a:p>
            <a:p>
              <a:pPr marL="446088"/>
              <a:r>
                <a:rPr lang="en-GB" dirty="0">
                  <a:solidFill>
                    <a:schemeClr val="tx1"/>
                  </a:solidFill>
                </a:rPr>
                <a:t>historical climate model simulation</a:t>
              </a:r>
            </a:p>
            <a:p>
              <a:pPr marL="446088"/>
              <a:r>
                <a:rPr lang="en-GB" dirty="0">
                  <a:solidFill>
                    <a:schemeClr val="tx1"/>
                  </a:solidFill>
                </a:rPr>
                <a:t>2°C global warming</a:t>
              </a:r>
            </a:p>
            <a:p>
              <a:pPr marL="446088"/>
              <a:r>
                <a:rPr lang="en-GB" dirty="0">
                  <a:solidFill>
                    <a:schemeClr val="tx1"/>
                  </a:solidFill>
                </a:rPr>
                <a:t>2.5°C global warming</a:t>
              </a:r>
            </a:p>
            <a:p>
              <a:pPr marL="446088"/>
              <a:r>
                <a:rPr lang="en-GB" dirty="0">
                  <a:solidFill>
                    <a:schemeClr val="tx1"/>
                  </a:solidFill>
                </a:rPr>
                <a:t>4°C global warming</a:t>
              </a:r>
              <a:endParaRPr lang="en-DE" dirty="0">
                <a:solidFill>
                  <a:schemeClr val="tx1"/>
                </a:solidFill>
              </a:endParaRPr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488E8F00-B028-4FE1-A20A-50A4FE4F068E}"/>
                </a:ext>
              </a:extLst>
            </p:cNvPr>
            <p:cNvGrpSpPr/>
            <p:nvPr/>
          </p:nvGrpSpPr>
          <p:grpSpPr>
            <a:xfrm>
              <a:off x="7649499" y="4380122"/>
              <a:ext cx="288109" cy="108000"/>
              <a:chOff x="5957455" y="230909"/>
              <a:chExt cx="288109" cy="108000"/>
            </a:xfrm>
          </p:grpSpPr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3D6D5C40-29B7-4301-AD77-77622026519E}"/>
                  </a:ext>
                </a:extLst>
              </p:cNvPr>
              <p:cNvSpPr/>
              <p:nvPr/>
            </p:nvSpPr>
            <p:spPr>
              <a:xfrm>
                <a:off x="5957455" y="230909"/>
                <a:ext cx="108000" cy="108000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60710616-89A9-4B96-9706-E558B6502958}"/>
                  </a:ext>
                </a:extLst>
              </p:cNvPr>
              <p:cNvSpPr/>
              <p:nvPr/>
            </p:nvSpPr>
            <p:spPr>
              <a:xfrm>
                <a:off x="6137564" y="230909"/>
                <a:ext cx="108000" cy="108000"/>
              </a:xfrm>
              <a:prstGeom prst="rect">
                <a:avLst/>
              </a:prstGeom>
              <a:solidFill>
                <a:srgbClr val="6294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</p:grp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09BE0877-5890-4152-94AC-1376F87B298E}"/>
                </a:ext>
              </a:extLst>
            </p:cNvPr>
            <p:cNvCxnSpPr>
              <a:cxnSpLocks/>
            </p:cNvCxnSpPr>
            <p:nvPr/>
          </p:nvCxnSpPr>
          <p:spPr>
            <a:xfrm>
              <a:off x="7649499" y="4689373"/>
              <a:ext cx="288109" cy="0"/>
            </a:xfrm>
            <a:prstGeom prst="line">
              <a:avLst/>
            </a:prstGeom>
            <a:ln w="6032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5998943F-3294-4122-AEF7-2C6CEEF2CBDD}"/>
                </a:ext>
              </a:extLst>
            </p:cNvPr>
            <p:cNvCxnSpPr>
              <a:cxnSpLocks/>
            </p:cNvCxnSpPr>
            <p:nvPr/>
          </p:nvCxnSpPr>
          <p:spPr>
            <a:xfrm>
              <a:off x="7649499" y="4773216"/>
              <a:ext cx="288109" cy="0"/>
            </a:xfrm>
            <a:prstGeom prst="line">
              <a:avLst/>
            </a:prstGeom>
            <a:ln w="60325">
              <a:solidFill>
                <a:srgbClr val="0000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FB0B2BCD-2A7B-4A1F-A897-8BB515D2CC41}"/>
                </a:ext>
              </a:extLst>
            </p:cNvPr>
            <p:cNvGrpSpPr/>
            <p:nvPr/>
          </p:nvGrpSpPr>
          <p:grpSpPr>
            <a:xfrm>
              <a:off x="7654105" y="4899448"/>
              <a:ext cx="283503" cy="167684"/>
              <a:chOff x="7226710" y="265471"/>
              <a:chExt cx="422789" cy="297947"/>
            </a:xfrm>
          </p:grpSpPr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C9A12491-FFE7-48E4-8C4E-EF78563FC5E5}"/>
                  </a:ext>
                </a:extLst>
              </p:cNvPr>
              <p:cNvSpPr/>
              <p:nvPr/>
            </p:nvSpPr>
            <p:spPr>
              <a:xfrm>
                <a:off x="7226710" y="265471"/>
                <a:ext cx="422789" cy="297947"/>
              </a:xfrm>
              <a:prstGeom prst="rect">
                <a:avLst/>
              </a:prstGeom>
              <a:solidFill>
                <a:srgbClr val="87CE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EA815AD8-F01C-4D23-A9FF-BB9789C24BC0}"/>
                  </a:ext>
                </a:extLst>
              </p:cNvPr>
              <p:cNvCxnSpPr>
                <a:stCxn id="101" idx="1"/>
                <a:endCxn id="101" idx="3"/>
              </p:cNvCxnSpPr>
              <p:nvPr/>
            </p:nvCxnSpPr>
            <p:spPr>
              <a:xfrm>
                <a:off x="7226710" y="414445"/>
                <a:ext cx="42278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B23B5B3A-CD6F-461B-B407-8741492D6216}"/>
                  </a:ext>
                </a:extLst>
              </p:cNvPr>
              <p:cNvCxnSpPr>
                <a:stCxn id="101" idx="1"/>
                <a:endCxn id="101" idx="3"/>
              </p:cNvCxnSpPr>
              <p:nvPr/>
            </p:nvCxnSpPr>
            <p:spPr>
              <a:xfrm>
                <a:off x="7226710" y="414445"/>
                <a:ext cx="422789" cy="0"/>
              </a:xfrm>
              <a:prstGeom prst="line">
                <a:avLst/>
              </a:prstGeom>
              <a:ln w="38100">
                <a:solidFill>
                  <a:srgbClr val="1C9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5CF4E963-C908-437A-8D2A-831FA4953C0E}"/>
                </a:ext>
              </a:extLst>
            </p:cNvPr>
            <p:cNvGrpSpPr/>
            <p:nvPr/>
          </p:nvGrpSpPr>
          <p:grpSpPr>
            <a:xfrm>
              <a:off x="7654105" y="5163458"/>
              <a:ext cx="283503" cy="167684"/>
              <a:chOff x="7226710" y="265471"/>
              <a:chExt cx="422789" cy="297947"/>
            </a:xfrm>
          </p:grpSpPr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D3F7D463-F442-4FC7-BDCA-66B7FEE4DCDF}"/>
                  </a:ext>
                </a:extLst>
              </p:cNvPr>
              <p:cNvSpPr/>
              <p:nvPr/>
            </p:nvSpPr>
            <p:spPr>
              <a:xfrm>
                <a:off x="7226710" y="265471"/>
                <a:ext cx="422789" cy="297947"/>
              </a:xfrm>
              <a:prstGeom prst="rect">
                <a:avLst/>
              </a:prstGeom>
              <a:solidFill>
                <a:srgbClr val="C7F6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0700BF94-28F9-4947-84E9-19B8C884D437}"/>
                  </a:ext>
                </a:extLst>
              </p:cNvPr>
              <p:cNvCxnSpPr>
                <a:stCxn id="98" idx="1"/>
                <a:endCxn id="98" idx="3"/>
              </p:cNvCxnSpPr>
              <p:nvPr/>
            </p:nvCxnSpPr>
            <p:spPr>
              <a:xfrm>
                <a:off x="7226710" y="414445"/>
                <a:ext cx="42278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F3B83139-B9B3-416C-9118-C70A44B878F5}"/>
                  </a:ext>
                </a:extLst>
              </p:cNvPr>
              <p:cNvCxnSpPr>
                <a:stCxn id="98" idx="1"/>
                <a:endCxn id="98" idx="3"/>
              </p:cNvCxnSpPr>
              <p:nvPr/>
            </p:nvCxnSpPr>
            <p:spPr>
              <a:xfrm>
                <a:off x="7226710" y="414445"/>
                <a:ext cx="422789" cy="0"/>
              </a:xfrm>
              <a:prstGeom prst="line">
                <a:avLst/>
              </a:prstGeom>
              <a:ln w="38100">
                <a:solidFill>
                  <a:srgbClr val="76CA9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7FBA301F-BE0D-4C9F-9DBA-77DB3E61722E}"/>
                </a:ext>
              </a:extLst>
            </p:cNvPr>
            <p:cNvGrpSpPr/>
            <p:nvPr/>
          </p:nvGrpSpPr>
          <p:grpSpPr>
            <a:xfrm>
              <a:off x="7654105" y="5437646"/>
              <a:ext cx="283503" cy="167684"/>
              <a:chOff x="7226710" y="265471"/>
              <a:chExt cx="422789" cy="297947"/>
            </a:xfrm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69EA16F9-FB6F-4616-AE84-9954DD90C44E}"/>
                  </a:ext>
                </a:extLst>
              </p:cNvPr>
              <p:cNvSpPr/>
              <p:nvPr/>
            </p:nvSpPr>
            <p:spPr>
              <a:xfrm>
                <a:off x="7226710" y="265471"/>
                <a:ext cx="422789" cy="297947"/>
              </a:xfrm>
              <a:prstGeom prst="rect">
                <a:avLst/>
              </a:prstGeom>
              <a:solidFill>
                <a:srgbClr val="FFE3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2DE28829-3CA3-473E-8BEB-D79B74F2623B}"/>
                  </a:ext>
                </a:extLst>
              </p:cNvPr>
              <p:cNvCxnSpPr>
                <a:stCxn id="95" idx="1"/>
                <a:endCxn id="95" idx="3"/>
              </p:cNvCxnSpPr>
              <p:nvPr/>
            </p:nvCxnSpPr>
            <p:spPr>
              <a:xfrm>
                <a:off x="7226710" y="414445"/>
                <a:ext cx="42278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A931C75E-0607-4AE8-B611-81D0D1E9E8FA}"/>
                  </a:ext>
                </a:extLst>
              </p:cNvPr>
              <p:cNvCxnSpPr>
                <a:stCxn id="95" idx="1"/>
                <a:endCxn id="95" idx="3"/>
              </p:cNvCxnSpPr>
              <p:nvPr/>
            </p:nvCxnSpPr>
            <p:spPr>
              <a:xfrm>
                <a:off x="7226710" y="414445"/>
                <a:ext cx="422789" cy="0"/>
              </a:xfrm>
              <a:prstGeom prst="line">
                <a:avLst/>
              </a:prstGeom>
              <a:ln w="38100">
                <a:solidFill>
                  <a:srgbClr val="FFFF4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A56AB571-B099-45CB-ACF1-424AC5CE5180}"/>
                </a:ext>
              </a:extLst>
            </p:cNvPr>
            <p:cNvGrpSpPr/>
            <p:nvPr/>
          </p:nvGrpSpPr>
          <p:grpSpPr>
            <a:xfrm>
              <a:off x="7654105" y="5714356"/>
              <a:ext cx="283503" cy="167684"/>
              <a:chOff x="7226710" y="265471"/>
              <a:chExt cx="422789" cy="297947"/>
            </a:xfrm>
          </p:grpSpPr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758AE113-3854-432B-A10E-66498103F716}"/>
                  </a:ext>
                </a:extLst>
              </p:cNvPr>
              <p:cNvSpPr/>
              <p:nvPr/>
            </p:nvSpPr>
            <p:spPr>
              <a:xfrm>
                <a:off x="7226710" y="265471"/>
                <a:ext cx="422789" cy="297947"/>
              </a:xfrm>
              <a:prstGeom prst="rect">
                <a:avLst/>
              </a:prstGeom>
              <a:solidFill>
                <a:srgbClr val="FCBF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AF95621E-6A63-4273-B061-3CD8F6E3F8E3}"/>
                  </a:ext>
                </a:extLst>
              </p:cNvPr>
              <p:cNvCxnSpPr>
                <a:stCxn id="92" idx="1"/>
                <a:endCxn id="92" idx="3"/>
              </p:cNvCxnSpPr>
              <p:nvPr/>
            </p:nvCxnSpPr>
            <p:spPr>
              <a:xfrm>
                <a:off x="7226710" y="414445"/>
                <a:ext cx="42278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7D229782-F793-4549-B087-E939B5C9ABC1}"/>
                  </a:ext>
                </a:extLst>
              </p:cNvPr>
              <p:cNvCxnSpPr>
                <a:stCxn id="92" idx="1"/>
                <a:endCxn id="92" idx="3"/>
              </p:cNvCxnSpPr>
              <p:nvPr/>
            </p:nvCxnSpPr>
            <p:spPr>
              <a:xfrm>
                <a:off x="7226710" y="414445"/>
                <a:ext cx="422789" cy="0"/>
              </a:xfrm>
              <a:prstGeom prst="line">
                <a:avLst/>
              </a:prstGeom>
              <a:ln w="38100">
                <a:solidFill>
                  <a:srgbClr val="FE7E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6" name="Rectangle 105">
            <a:extLst>
              <a:ext uri="{FF2B5EF4-FFF2-40B4-BE49-F238E27FC236}">
                <a16:creationId xmlns:a16="http://schemas.microsoft.com/office/drawing/2014/main" id="{697F5A52-2E93-4F27-AAA3-7EF93CA596F2}"/>
              </a:ext>
            </a:extLst>
          </p:cNvPr>
          <p:cNvSpPr/>
          <p:nvPr/>
        </p:nvSpPr>
        <p:spPr>
          <a:xfrm>
            <a:off x="5442424" y="2068822"/>
            <a:ext cx="4083485" cy="11597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2681001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E1F39F5-16DA-4572-AC68-2C2392EF1E94}"/>
              </a:ext>
            </a:extLst>
          </p:cNvPr>
          <p:cNvSpPr/>
          <p:nvPr/>
        </p:nvSpPr>
        <p:spPr>
          <a:xfrm>
            <a:off x="0" y="-11987"/>
            <a:ext cx="9694505" cy="9006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82663"/>
            <a:r>
              <a:rPr lang="en-US" sz="3600" dirty="0"/>
              <a:t>Hot summer days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B8B88A-326C-401C-B8FF-037F08598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00" y="1184400"/>
            <a:ext cx="10012701" cy="5195632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793F8A8C-41E1-4739-ADAF-6C2831EEE56A}"/>
              </a:ext>
            </a:extLst>
          </p:cNvPr>
          <p:cNvSpPr txBox="1"/>
          <p:nvPr/>
        </p:nvSpPr>
        <p:spPr>
          <a:xfrm rot="16200000">
            <a:off x="-2323054" y="3485569"/>
            <a:ext cx="5655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days with maximum temperature above 0</a:t>
            </a:r>
            <a:r>
              <a:rPr lang="en-GB" sz="2400" dirty="0"/>
              <a:t>°C</a:t>
            </a:r>
            <a:endParaRPr lang="en-DE" sz="240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7CE828D-9042-497C-BAEF-711A2391E237}"/>
              </a:ext>
            </a:extLst>
          </p:cNvPr>
          <p:cNvSpPr txBox="1"/>
          <p:nvPr/>
        </p:nvSpPr>
        <p:spPr>
          <a:xfrm>
            <a:off x="1202499" y="1183330"/>
            <a:ext cx="2551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Rovaniemi, Finland</a:t>
            </a:r>
            <a:endParaRPr lang="en-DE" sz="2400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0BBCFBF-FBBC-4AD8-8E29-76A02874B1D0}"/>
              </a:ext>
            </a:extLst>
          </p:cNvPr>
          <p:cNvGrpSpPr/>
          <p:nvPr/>
        </p:nvGrpSpPr>
        <p:grpSpPr>
          <a:xfrm>
            <a:off x="5497558" y="1414162"/>
            <a:ext cx="3996071" cy="1754322"/>
            <a:chOff x="7445829" y="4235965"/>
            <a:chExt cx="3596904" cy="1754322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6C14AD9F-AE9F-48C6-976C-A76DB5D5045E}"/>
                </a:ext>
              </a:extLst>
            </p:cNvPr>
            <p:cNvSpPr/>
            <p:nvPr/>
          </p:nvSpPr>
          <p:spPr>
            <a:xfrm>
              <a:off x="7445829" y="4235965"/>
              <a:ext cx="3596904" cy="1754322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0" rtlCol="0" anchor="ctr"/>
            <a:lstStyle/>
            <a:p>
              <a:pPr marL="446088"/>
              <a:r>
                <a:rPr lang="en-GB" dirty="0">
                  <a:solidFill>
                    <a:schemeClr val="tx1"/>
                  </a:solidFill>
                </a:rPr>
                <a:t>observation</a:t>
              </a:r>
            </a:p>
            <a:p>
              <a:pPr marL="446088"/>
              <a:r>
                <a:rPr lang="en-GB" dirty="0">
                  <a:solidFill>
                    <a:schemeClr val="tx1"/>
                  </a:solidFill>
                </a:rPr>
                <a:t>decadal mean observation</a:t>
              </a:r>
            </a:p>
            <a:p>
              <a:pPr marL="446088"/>
              <a:r>
                <a:rPr lang="en-GB" dirty="0">
                  <a:solidFill>
                    <a:schemeClr val="tx1"/>
                  </a:solidFill>
                </a:rPr>
                <a:t>historical climate model simulation</a:t>
              </a:r>
            </a:p>
            <a:p>
              <a:pPr marL="446088"/>
              <a:r>
                <a:rPr lang="en-GB" dirty="0">
                  <a:solidFill>
                    <a:schemeClr val="tx1"/>
                  </a:solidFill>
                </a:rPr>
                <a:t>2°C global warming</a:t>
              </a:r>
            </a:p>
            <a:p>
              <a:pPr marL="446088"/>
              <a:r>
                <a:rPr lang="en-GB" dirty="0">
                  <a:solidFill>
                    <a:schemeClr val="tx1"/>
                  </a:solidFill>
                </a:rPr>
                <a:t>2.5°C global warming</a:t>
              </a:r>
            </a:p>
            <a:p>
              <a:pPr marL="446088"/>
              <a:r>
                <a:rPr lang="en-GB" dirty="0">
                  <a:solidFill>
                    <a:schemeClr val="tx1"/>
                  </a:solidFill>
                </a:rPr>
                <a:t>4°C global warming</a:t>
              </a:r>
              <a:endParaRPr lang="en-DE" dirty="0">
                <a:solidFill>
                  <a:schemeClr val="tx1"/>
                </a:solidFill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7794143-6EBD-49ED-9A17-DE41A42E5E95}"/>
                </a:ext>
              </a:extLst>
            </p:cNvPr>
            <p:cNvGrpSpPr/>
            <p:nvPr/>
          </p:nvGrpSpPr>
          <p:grpSpPr>
            <a:xfrm>
              <a:off x="7649499" y="4380122"/>
              <a:ext cx="288109" cy="108000"/>
              <a:chOff x="5957455" y="230909"/>
              <a:chExt cx="288109" cy="108000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E34141FB-1B6D-435D-A22A-4E0688C65065}"/>
                  </a:ext>
                </a:extLst>
              </p:cNvPr>
              <p:cNvSpPr/>
              <p:nvPr/>
            </p:nvSpPr>
            <p:spPr>
              <a:xfrm>
                <a:off x="5957455" y="230909"/>
                <a:ext cx="108000" cy="108000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85D50DFB-3014-485B-8802-D5311FAEB349}"/>
                  </a:ext>
                </a:extLst>
              </p:cNvPr>
              <p:cNvSpPr/>
              <p:nvPr/>
            </p:nvSpPr>
            <p:spPr>
              <a:xfrm>
                <a:off x="6137564" y="230909"/>
                <a:ext cx="108000" cy="108000"/>
              </a:xfrm>
              <a:prstGeom prst="rect">
                <a:avLst/>
              </a:prstGeom>
              <a:solidFill>
                <a:srgbClr val="6294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</p:grp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3091FA2-674F-490D-8FF2-878AED60404E}"/>
                </a:ext>
              </a:extLst>
            </p:cNvPr>
            <p:cNvCxnSpPr>
              <a:cxnSpLocks/>
            </p:cNvCxnSpPr>
            <p:nvPr/>
          </p:nvCxnSpPr>
          <p:spPr>
            <a:xfrm>
              <a:off x="7649499" y="4689373"/>
              <a:ext cx="288109" cy="0"/>
            </a:xfrm>
            <a:prstGeom prst="line">
              <a:avLst/>
            </a:prstGeom>
            <a:ln w="6032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1271D5B-6BA8-418E-9E78-203B1898DA5D}"/>
                </a:ext>
              </a:extLst>
            </p:cNvPr>
            <p:cNvCxnSpPr>
              <a:cxnSpLocks/>
            </p:cNvCxnSpPr>
            <p:nvPr/>
          </p:nvCxnSpPr>
          <p:spPr>
            <a:xfrm>
              <a:off x="7649499" y="4773216"/>
              <a:ext cx="288109" cy="0"/>
            </a:xfrm>
            <a:prstGeom prst="line">
              <a:avLst/>
            </a:prstGeom>
            <a:ln w="60325">
              <a:solidFill>
                <a:srgbClr val="0000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B9C512B-4F8D-417C-A8ED-36740A79D630}"/>
                </a:ext>
              </a:extLst>
            </p:cNvPr>
            <p:cNvGrpSpPr/>
            <p:nvPr/>
          </p:nvGrpSpPr>
          <p:grpSpPr>
            <a:xfrm>
              <a:off x="7654105" y="4899448"/>
              <a:ext cx="283503" cy="167684"/>
              <a:chOff x="7226710" y="265471"/>
              <a:chExt cx="422789" cy="297947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FCBF486-4402-4CB6-B0F7-7FA5DF46A923}"/>
                  </a:ext>
                </a:extLst>
              </p:cNvPr>
              <p:cNvSpPr/>
              <p:nvPr/>
            </p:nvSpPr>
            <p:spPr>
              <a:xfrm>
                <a:off x="7226710" y="265471"/>
                <a:ext cx="422789" cy="297947"/>
              </a:xfrm>
              <a:prstGeom prst="rect">
                <a:avLst/>
              </a:prstGeom>
              <a:solidFill>
                <a:srgbClr val="87CE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4B48A428-1687-4004-AC53-E29F8773D92F}"/>
                  </a:ext>
                </a:extLst>
              </p:cNvPr>
              <p:cNvCxnSpPr>
                <a:stCxn id="50" idx="1"/>
                <a:endCxn id="50" idx="3"/>
              </p:cNvCxnSpPr>
              <p:nvPr/>
            </p:nvCxnSpPr>
            <p:spPr>
              <a:xfrm>
                <a:off x="7226710" y="414445"/>
                <a:ext cx="42278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D9DD0E2B-453D-4323-BA9C-41C72FFCBB84}"/>
                  </a:ext>
                </a:extLst>
              </p:cNvPr>
              <p:cNvCxnSpPr>
                <a:stCxn id="50" idx="1"/>
                <a:endCxn id="50" idx="3"/>
              </p:cNvCxnSpPr>
              <p:nvPr/>
            </p:nvCxnSpPr>
            <p:spPr>
              <a:xfrm>
                <a:off x="7226710" y="414445"/>
                <a:ext cx="422789" cy="0"/>
              </a:xfrm>
              <a:prstGeom prst="line">
                <a:avLst/>
              </a:prstGeom>
              <a:ln w="38100">
                <a:solidFill>
                  <a:srgbClr val="1C9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3F8DE5E-CA3E-44E3-84A2-5BFFB0DD0EF5}"/>
                </a:ext>
              </a:extLst>
            </p:cNvPr>
            <p:cNvGrpSpPr/>
            <p:nvPr/>
          </p:nvGrpSpPr>
          <p:grpSpPr>
            <a:xfrm>
              <a:off x="7654105" y="5163458"/>
              <a:ext cx="283503" cy="167684"/>
              <a:chOff x="7226710" y="265471"/>
              <a:chExt cx="422789" cy="297947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EB5BF59-79DF-4875-95DE-FBC1E1AADFD7}"/>
                  </a:ext>
                </a:extLst>
              </p:cNvPr>
              <p:cNvSpPr/>
              <p:nvPr/>
            </p:nvSpPr>
            <p:spPr>
              <a:xfrm>
                <a:off x="7226710" y="265471"/>
                <a:ext cx="422789" cy="297947"/>
              </a:xfrm>
              <a:prstGeom prst="rect">
                <a:avLst/>
              </a:prstGeom>
              <a:solidFill>
                <a:srgbClr val="C7F6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C61BE459-FA87-443E-9CD2-E87E1DA7B324}"/>
                  </a:ext>
                </a:extLst>
              </p:cNvPr>
              <p:cNvCxnSpPr>
                <a:stCxn id="47" idx="1"/>
                <a:endCxn id="47" idx="3"/>
              </p:cNvCxnSpPr>
              <p:nvPr/>
            </p:nvCxnSpPr>
            <p:spPr>
              <a:xfrm>
                <a:off x="7226710" y="414445"/>
                <a:ext cx="42278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C21C6548-EE54-432C-A523-A57E89120F8B}"/>
                  </a:ext>
                </a:extLst>
              </p:cNvPr>
              <p:cNvCxnSpPr>
                <a:stCxn id="47" idx="1"/>
                <a:endCxn id="47" idx="3"/>
              </p:cNvCxnSpPr>
              <p:nvPr/>
            </p:nvCxnSpPr>
            <p:spPr>
              <a:xfrm>
                <a:off x="7226710" y="414445"/>
                <a:ext cx="422789" cy="0"/>
              </a:xfrm>
              <a:prstGeom prst="line">
                <a:avLst/>
              </a:prstGeom>
              <a:ln w="38100">
                <a:solidFill>
                  <a:srgbClr val="76CA9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BDFA1B32-2D33-4BFF-9B79-E990DC35406E}"/>
                </a:ext>
              </a:extLst>
            </p:cNvPr>
            <p:cNvGrpSpPr/>
            <p:nvPr/>
          </p:nvGrpSpPr>
          <p:grpSpPr>
            <a:xfrm>
              <a:off x="7654105" y="5437646"/>
              <a:ext cx="283503" cy="167684"/>
              <a:chOff x="7226710" y="265471"/>
              <a:chExt cx="422789" cy="297947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51CBA3C-B701-4B6F-BB11-9A4E833F717E}"/>
                  </a:ext>
                </a:extLst>
              </p:cNvPr>
              <p:cNvSpPr/>
              <p:nvPr/>
            </p:nvSpPr>
            <p:spPr>
              <a:xfrm>
                <a:off x="7226710" y="265471"/>
                <a:ext cx="422789" cy="297947"/>
              </a:xfrm>
              <a:prstGeom prst="rect">
                <a:avLst/>
              </a:prstGeom>
              <a:solidFill>
                <a:srgbClr val="FFE3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CED8BD35-4AD6-4C9C-95F0-BC0D7593448F}"/>
                  </a:ext>
                </a:extLst>
              </p:cNvPr>
              <p:cNvCxnSpPr>
                <a:stCxn id="44" idx="1"/>
                <a:endCxn id="44" idx="3"/>
              </p:cNvCxnSpPr>
              <p:nvPr/>
            </p:nvCxnSpPr>
            <p:spPr>
              <a:xfrm>
                <a:off x="7226710" y="414445"/>
                <a:ext cx="42278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4551339F-65E1-4B65-A359-A8BAB9F1BFA7}"/>
                  </a:ext>
                </a:extLst>
              </p:cNvPr>
              <p:cNvCxnSpPr>
                <a:stCxn id="44" idx="1"/>
                <a:endCxn id="44" idx="3"/>
              </p:cNvCxnSpPr>
              <p:nvPr/>
            </p:nvCxnSpPr>
            <p:spPr>
              <a:xfrm>
                <a:off x="7226710" y="414445"/>
                <a:ext cx="422789" cy="0"/>
              </a:xfrm>
              <a:prstGeom prst="line">
                <a:avLst/>
              </a:prstGeom>
              <a:ln w="38100">
                <a:solidFill>
                  <a:srgbClr val="FFFF4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7A824E36-B67E-428F-918B-379D77EE5199}"/>
                </a:ext>
              </a:extLst>
            </p:cNvPr>
            <p:cNvGrpSpPr/>
            <p:nvPr/>
          </p:nvGrpSpPr>
          <p:grpSpPr>
            <a:xfrm>
              <a:off x="7654105" y="5714356"/>
              <a:ext cx="283503" cy="167684"/>
              <a:chOff x="7226710" y="265471"/>
              <a:chExt cx="422789" cy="297947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7D7D1EC1-6CA3-4D87-AC00-85F4B8B053F2}"/>
                  </a:ext>
                </a:extLst>
              </p:cNvPr>
              <p:cNvSpPr/>
              <p:nvPr/>
            </p:nvSpPr>
            <p:spPr>
              <a:xfrm>
                <a:off x="7226710" y="265471"/>
                <a:ext cx="422789" cy="297947"/>
              </a:xfrm>
              <a:prstGeom prst="rect">
                <a:avLst/>
              </a:prstGeom>
              <a:solidFill>
                <a:srgbClr val="FCBF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EB7932A3-051D-45B7-8D37-5B74F908A749}"/>
                  </a:ext>
                </a:extLst>
              </p:cNvPr>
              <p:cNvCxnSpPr>
                <a:stCxn id="41" idx="1"/>
                <a:endCxn id="41" idx="3"/>
              </p:cNvCxnSpPr>
              <p:nvPr/>
            </p:nvCxnSpPr>
            <p:spPr>
              <a:xfrm>
                <a:off x="7226710" y="414445"/>
                <a:ext cx="42278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7CA6F98A-3514-40B3-A7E8-676544D4DA0F}"/>
                  </a:ext>
                </a:extLst>
              </p:cNvPr>
              <p:cNvCxnSpPr>
                <a:stCxn id="41" idx="1"/>
                <a:endCxn id="41" idx="3"/>
              </p:cNvCxnSpPr>
              <p:nvPr/>
            </p:nvCxnSpPr>
            <p:spPr>
              <a:xfrm>
                <a:off x="7226710" y="414445"/>
                <a:ext cx="422789" cy="0"/>
              </a:xfrm>
              <a:prstGeom prst="line">
                <a:avLst/>
              </a:prstGeom>
              <a:ln w="38100">
                <a:solidFill>
                  <a:srgbClr val="FE7E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11E70985-6350-4EF3-9FE3-BFB9ED061FF2}"/>
              </a:ext>
            </a:extLst>
          </p:cNvPr>
          <p:cNvSpPr/>
          <p:nvPr/>
        </p:nvSpPr>
        <p:spPr>
          <a:xfrm>
            <a:off x="5442424" y="2359835"/>
            <a:ext cx="4083485" cy="868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439107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E1F39F5-16DA-4572-AC68-2C2392EF1E94}"/>
              </a:ext>
            </a:extLst>
          </p:cNvPr>
          <p:cNvSpPr/>
          <p:nvPr/>
        </p:nvSpPr>
        <p:spPr>
          <a:xfrm>
            <a:off x="0" y="-11987"/>
            <a:ext cx="9694505" cy="9006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82663"/>
            <a:r>
              <a:rPr lang="en-US" sz="3600" dirty="0"/>
              <a:t>Hot summer days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80831B-C3D8-4206-84E2-B036D4329B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00" y="1184400"/>
            <a:ext cx="10012701" cy="5195632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747ECA52-8BB1-49ED-AB38-C0DB771FF1E4}"/>
              </a:ext>
            </a:extLst>
          </p:cNvPr>
          <p:cNvGrpSpPr/>
          <p:nvPr/>
        </p:nvGrpSpPr>
        <p:grpSpPr>
          <a:xfrm>
            <a:off x="5497558" y="1414162"/>
            <a:ext cx="3996071" cy="1754322"/>
            <a:chOff x="7445829" y="4235965"/>
            <a:chExt cx="3596904" cy="1754322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88FB7D27-AD5B-42F5-8632-97F08C82AB72}"/>
                </a:ext>
              </a:extLst>
            </p:cNvPr>
            <p:cNvSpPr/>
            <p:nvPr/>
          </p:nvSpPr>
          <p:spPr>
            <a:xfrm>
              <a:off x="7445829" y="4235965"/>
              <a:ext cx="3596904" cy="1754322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0" rtlCol="0" anchor="ctr"/>
            <a:lstStyle/>
            <a:p>
              <a:pPr marL="446088"/>
              <a:r>
                <a:rPr lang="en-GB" dirty="0">
                  <a:solidFill>
                    <a:schemeClr val="tx1"/>
                  </a:solidFill>
                </a:rPr>
                <a:t>observation</a:t>
              </a:r>
            </a:p>
            <a:p>
              <a:pPr marL="446088"/>
              <a:r>
                <a:rPr lang="en-GB" dirty="0">
                  <a:solidFill>
                    <a:schemeClr val="tx1"/>
                  </a:solidFill>
                </a:rPr>
                <a:t>decadal mean observation</a:t>
              </a:r>
            </a:p>
            <a:p>
              <a:pPr marL="446088"/>
              <a:r>
                <a:rPr lang="en-GB" dirty="0">
                  <a:solidFill>
                    <a:schemeClr val="tx1"/>
                  </a:solidFill>
                </a:rPr>
                <a:t>historical climate model simulation</a:t>
              </a:r>
            </a:p>
            <a:p>
              <a:pPr marL="446088"/>
              <a:r>
                <a:rPr lang="en-GB" dirty="0">
                  <a:solidFill>
                    <a:schemeClr val="tx1"/>
                  </a:solidFill>
                </a:rPr>
                <a:t>2°C global warming</a:t>
              </a:r>
            </a:p>
            <a:p>
              <a:pPr marL="446088"/>
              <a:r>
                <a:rPr lang="en-GB" dirty="0">
                  <a:solidFill>
                    <a:schemeClr val="tx1"/>
                  </a:solidFill>
                </a:rPr>
                <a:t>2.5°C global warming</a:t>
              </a:r>
            </a:p>
            <a:p>
              <a:pPr marL="446088"/>
              <a:r>
                <a:rPr lang="en-GB" dirty="0">
                  <a:solidFill>
                    <a:schemeClr val="tx1"/>
                  </a:solidFill>
                </a:rPr>
                <a:t>4°C global warming</a:t>
              </a:r>
              <a:endParaRPr lang="en-DE" dirty="0">
                <a:solidFill>
                  <a:schemeClr val="tx1"/>
                </a:solidFill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61B07952-7BCE-40E4-AF63-D644322DBEB6}"/>
                </a:ext>
              </a:extLst>
            </p:cNvPr>
            <p:cNvGrpSpPr/>
            <p:nvPr/>
          </p:nvGrpSpPr>
          <p:grpSpPr>
            <a:xfrm>
              <a:off x="7649499" y="4380122"/>
              <a:ext cx="288109" cy="108000"/>
              <a:chOff x="5957455" y="230909"/>
              <a:chExt cx="288109" cy="108000"/>
            </a:xfrm>
          </p:grpSpPr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28987AC7-A71C-4AB2-88A6-29BC3074EBCE}"/>
                  </a:ext>
                </a:extLst>
              </p:cNvPr>
              <p:cNvSpPr/>
              <p:nvPr/>
            </p:nvSpPr>
            <p:spPr>
              <a:xfrm>
                <a:off x="5957455" y="230909"/>
                <a:ext cx="108000" cy="108000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DFDFA81E-2163-4924-946E-CFFB85D90229}"/>
                  </a:ext>
                </a:extLst>
              </p:cNvPr>
              <p:cNvSpPr/>
              <p:nvPr/>
            </p:nvSpPr>
            <p:spPr>
              <a:xfrm>
                <a:off x="6137564" y="230909"/>
                <a:ext cx="108000" cy="108000"/>
              </a:xfrm>
              <a:prstGeom prst="rect">
                <a:avLst/>
              </a:prstGeom>
              <a:solidFill>
                <a:srgbClr val="6294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</p:grp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57125E71-4D0C-41E2-8C7D-7FF8CDAF4C3C}"/>
                </a:ext>
              </a:extLst>
            </p:cNvPr>
            <p:cNvCxnSpPr>
              <a:cxnSpLocks/>
            </p:cNvCxnSpPr>
            <p:nvPr/>
          </p:nvCxnSpPr>
          <p:spPr>
            <a:xfrm>
              <a:off x="7649499" y="4689373"/>
              <a:ext cx="288109" cy="0"/>
            </a:xfrm>
            <a:prstGeom prst="line">
              <a:avLst/>
            </a:prstGeom>
            <a:ln w="6032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1CAB5232-D917-457C-AC1F-A57A84940810}"/>
                </a:ext>
              </a:extLst>
            </p:cNvPr>
            <p:cNvCxnSpPr>
              <a:cxnSpLocks/>
            </p:cNvCxnSpPr>
            <p:nvPr/>
          </p:nvCxnSpPr>
          <p:spPr>
            <a:xfrm>
              <a:off x="7649499" y="4773216"/>
              <a:ext cx="288109" cy="0"/>
            </a:xfrm>
            <a:prstGeom prst="line">
              <a:avLst/>
            </a:prstGeom>
            <a:ln w="60325">
              <a:solidFill>
                <a:srgbClr val="0000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A30D5BE-443B-406B-9211-56FFFD57A154}"/>
                </a:ext>
              </a:extLst>
            </p:cNvPr>
            <p:cNvGrpSpPr/>
            <p:nvPr/>
          </p:nvGrpSpPr>
          <p:grpSpPr>
            <a:xfrm>
              <a:off x="7654105" y="4899448"/>
              <a:ext cx="283503" cy="167684"/>
              <a:chOff x="7226710" y="265471"/>
              <a:chExt cx="422789" cy="297947"/>
            </a:xfrm>
          </p:grpSpPr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92E369E2-A451-43B3-A574-5CD26CBF86EE}"/>
                  </a:ext>
                </a:extLst>
              </p:cNvPr>
              <p:cNvSpPr/>
              <p:nvPr/>
            </p:nvSpPr>
            <p:spPr>
              <a:xfrm>
                <a:off x="7226710" y="265471"/>
                <a:ext cx="422789" cy="297947"/>
              </a:xfrm>
              <a:prstGeom prst="rect">
                <a:avLst/>
              </a:prstGeom>
              <a:solidFill>
                <a:srgbClr val="87CE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FF7FC722-C28A-4249-9AC0-C7EF611D9ABF}"/>
                  </a:ext>
                </a:extLst>
              </p:cNvPr>
              <p:cNvCxnSpPr>
                <a:stCxn id="78" idx="1"/>
                <a:endCxn id="78" idx="3"/>
              </p:cNvCxnSpPr>
              <p:nvPr/>
            </p:nvCxnSpPr>
            <p:spPr>
              <a:xfrm>
                <a:off x="7226710" y="414445"/>
                <a:ext cx="42278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62AC0137-BC3B-4454-B823-5C0185ED95FE}"/>
                  </a:ext>
                </a:extLst>
              </p:cNvPr>
              <p:cNvCxnSpPr>
                <a:stCxn id="78" idx="1"/>
                <a:endCxn id="78" idx="3"/>
              </p:cNvCxnSpPr>
              <p:nvPr/>
            </p:nvCxnSpPr>
            <p:spPr>
              <a:xfrm>
                <a:off x="7226710" y="414445"/>
                <a:ext cx="422789" cy="0"/>
              </a:xfrm>
              <a:prstGeom prst="line">
                <a:avLst/>
              </a:prstGeom>
              <a:ln w="38100">
                <a:solidFill>
                  <a:srgbClr val="1C9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B59FA55F-209D-4A55-80FF-8EA47FCB7F98}"/>
                </a:ext>
              </a:extLst>
            </p:cNvPr>
            <p:cNvGrpSpPr/>
            <p:nvPr/>
          </p:nvGrpSpPr>
          <p:grpSpPr>
            <a:xfrm>
              <a:off x="7654105" y="5163458"/>
              <a:ext cx="283503" cy="167684"/>
              <a:chOff x="7226710" y="265471"/>
              <a:chExt cx="422789" cy="297947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4BC7172C-7CC9-49AB-AD5D-5425E5C1AEF4}"/>
                  </a:ext>
                </a:extLst>
              </p:cNvPr>
              <p:cNvSpPr/>
              <p:nvPr/>
            </p:nvSpPr>
            <p:spPr>
              <a:xfrm>
                <a:off x="7226710" y="265471"/>
                <a:ext cx="422789" cy="297947"/>
              </a:xfrm>
              <a:prstGeom prst="rect">
                <a:avLst/>
              </a:prstGeom>
              <a:solidFill>
                <a:srgbClr val="C7F6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D50A03EE-FDA2-4829-8858-187A3D7FB135}"/>
                  </a:ext>
                </a:extLst>
              </p:cNvPr>
              <p:cNvCxnSpPr>
                <a:stCxn id="75" idx="1"/>
                <a:endCxn id="75" idx="3"/>
              </p:cNvCxnSpPr>
              <p:nvPr/>
            </p:nvCxnSpPr>
            <p:spPr>
              <a:xfrm>
                <a:off x="7226710" y="414445"/>
                <a:ext cx="42278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F742B36C-E347-4C19-951D-E8382B7B2CDB}"/>
                  </a:ext>
                </a:extLst>
              </p:cNvPr>
              <p:cNvCxnSpPr>
                <a:stCxn id="75" idx="1"/>
                <a:endCxn id="75" idx="3"/>
              </p:cNvCxnSpPr>
              <p:nvPr/>
            </p:nvCxnSpPr>
            <p:spPr>
              <a:xfrm>
                <a:off x="7226710" y="414445"/>
                <a:ext cx="422789" cy="0"/>
              </a:xfrm>
              <a:prstGeom prst="line">
                <a:avLst/>
              </a:prstGeom>
              <a:ln w="38100">
                <a:solidFill>
                  <a:srgbClr val="76CA9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CB115DBF-598D-49B4-AD1D-6341DCF5A906}"/>
                </a:ext>
              </a:extLst>
            </p:cNvPr>
            <p:cNvGrpSpPr/>
            <p:nvPr/>
          </p:nvGrpSpPr>
          <p:grpSpPr>
            <a:xfrm>
              <a:off x="7654105" y="5437646"/>
              <a:ext cx="283503" cy="167684"/>
              <a:chOff x="7226710" y="265471"/>
              <a:chExt cx="422789" cy="297947"/>
            </a:xfrm>
          </p:grpSpPr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20AD5016-9DA9-4C29-A430-3BD79F7E37F7}"/>
                  </a:ext>
                </a:extLst>
              </p:cNvPr>
              <p:cNvSpPr/>
              <p:nvPr/>
            </p:nvSpPr>
            <p:spPr>
              <a:xfrm>
                <a:off x="7226710" y="265471"/>
                <a:ext cx="422789" cy="297947"/>
              </a:xfrm>
              <a:prstGeom prst="rect">
                <a:avLst/>
              </a:prstGeom>
              <a:solidFill>
                <a:srgbClr val="FFE3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3CDB244D-187D-44FE-A5B5-0BC33807E838}"/>
                  </a:ext>
                </a:extLst>
              </p:cNvPr>
              <p:cNvCxnSpPr>
                <a:stCxn id="72" idx="1"/>
                <a:endCxn id="72" idx="3"/>
              </p:cNvCxnSpPr>
              <p:nvPr/>
            </p:nvCxnSpPr>
            <p:spPr>
              <a:xfrm>
                <a:off x="7226710" y="414445"/>
                <a:ext cx="42278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64B315AF-97DD-498C-BC7E-848B7C7B8B38}"/>
                  </a:ext>
                </a:extLst>
              </p:cNvPr>
              <p:cNvCxnSpPr>
                <a:stCxn id="72" idx="1"/>
                <a:endCxn id="72" idx="3"/>
              </p:cNvCxnSpPr>
              <p:nvPr/>
            </p:nvCxnSpPr>
            <p:spPr>
              <a:xfrm>
                <a:off x="7226710" y="414445"/>
                <a:ext cx="422789" cy="0"/>
              </a:xfrm>
              <a:prstGeom prst="line">
                <a:avLst/>
              </a:prstGeom>
              <a:ln w="38100">
                <a:solidFill>
                  <a:srgbClr val="FFFF4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9D1689DB-C6C8-4F2E-9288-D11B6A67F20B}"/>
                </a:ext>
              </a:extLst>
            </p:cNvPr>
            <p:cNvGrpSpPr/>
            <p:nvPr/>
          </p:nvGrpSpPr>
          <p:grpSpPr>
            <a:xfrm>
              <a:off x="7654105" y="5714356"/>
              <a:ext cx="283503" cy="167684"/>
              <a:chOff x="7226710" y="265471"/>
              <a:chExt cx="422789" cy="297947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61F3C8A5-62DA-479D-89DA-2E6703CE402D}"/>
                  </a:ext>
                </a:extLst>
              </p:cNvPr>
              <p:cNvSpPr/>
              <p:nvPr/>
            </p:nvSpPr>
            <p:spPr>
              <a:xfrm>
                <a:off x="7226710" y="265471"/>
                <a:ext cx="422789" cy="297947"/>
              </a:xfrm>
              <a:prstGeom prst="rect">
                <a:avLst/>
              </a:prstGeom>
              <a:solidFill>
                <a:srgbClr val="FCBF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AA10BFE0-6AB3-4721-B810-7AB44DEFCF7A}"/>
                  </a:ext>
                </a:extLst>
              </p:cNvPr>
              <p:cNvCxnSpPr>
                <a:stCxn id="69" idx="1"/>
                <a:endCxn id="69" idx="3"/>
              </p:cNvCxnSpPr>
              <p:nvPr/>
            </p:nvCxnSpPr>
            <p:spPr>
              <a:xfrm>
                <a:off x="7226710" y="414445"/>
                <a:ext cx="42278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3801910C-BF18-4BDB-B690-F27B63B2215C}"/>
                  </a:ext>
                </a:extLst>
              </p:cNvPr>
              <p:cNvCxnSpPr>
                <a:stCxn id="69" idx="1"/>
                <a:endCxn id="69" idx="3"/>
              </p:cNvCxnSpPr>
              <p:nvPr/>
            </p:nvCxnSpPr>
            <p:spPr>
              <a:xfrm>
                <a:off x="7226710" y="414445"/>
                <a:ext cx="422789" cy="0"/>
              </a:xfrm>
              <a:prstGeom prst="line">
                <a:avLst/>
              </a:prstGeom>
              <a:ln w="38100">
                <a:solidFill>
                  <a:srgbClr val="FE7E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793F8A8C-41E1-4739-ADAF-6C2831EEE56A}"/>
              </a:ext>
            </a:extLst>
          </p:cNvPr>
          <p:cNvSpPr txBox="1"/>
          <p:nvPr/>
        </p:nvSpPr>
        <p:spPr>
          <a:xfrm rot="16200000">
            <a:off x="-2323054" y="3485569"/>
            <a:ext cx="5655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days with maximum temperature above 0</a:t>
            </a:r>
            <a:r>
              <a:rPr lang="en-GB" sz="2400" dirty="0"/>
              <a:t>°C</a:t>
            </a:r>
            <a:endParaRPr lang="en-DE" sz="240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7CE828D-9042-497C-BAEF-711A2391E237}"/>
              </a:ext>
            </a:extLst>
          </p:cNvPr>
          <p:cNvSpPr txBox="1"/>
          <p:nvPr/>
        </p:nvSpPr>
        <p:spPr>
          <a:xfrm>
            <a:off x="1202499" y="1183330"/>
            <a:ext cx="2551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Rovaniemi, Finland</a:t>
            </a:r>
            <a:endParaRPr lang="en-DE" sz="2400" dirty="0"/>
          </a:p>
        </p:txBody>
      </p:sp>
    </p:spTree>
    <p:extLst>
      <p:ext uri="{BB962C8B-B14F-4D97-AF65-F5344CB8AC3E}">
        <p14:creationId xmlns:p14="http://schemas.microsoft.com/office/powerpoint/2010/main" val="308670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5E2C586-D11E-4BDE-861F-ABF47CB0AB14}"/>
              </a:ext>
            </a:extLst>
          </p:cNvPr>
          <p:cNvSpPr/>
          <p:nvPr/>
        </p:nvSpPr>
        <p:spPr>
          <a:xfrm>
            <a:off x="0" y="-11987"/>
            <a:ext cx="9694505" cy="9006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82663"/>
            <a:r>
              <a:rPr lang="en-US" sz="3600" dirty="0"/>
              <a:t>Rain on Snow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91B10F-25C2-4C2F-83BA-37A5D2E626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63" y="1018816"/>
            <a:ext cx="6729235" cy="53677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4268FB4-8885-4C02-9126-0ADB5E9FBE11}"/>
              </a:ext>
            </a:extLst>
          </p:cNvPr>
          <p:cNvSpPr txBox="1"/>
          <p:nvPr/>
        </p:nvSpPr>
        <p:spPr>
          <a:xfrm>
            <a:off x="7333541" y="1057004"/>
            <a:ext cx="47390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variables required for calculation: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air temperature (ice layers in the snow only form if the rain refreezes) -&gt; </a:t>
            </a:r>
            <a:r>
              <a:rPr lang="en-US" sz="2400" b="1" dirty="0"/>
              <a:t>tasmax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snow (ideally snow depth -&gt; </a:t>
            </a:r>
            <a:r>
              <a:rPr lang="en-US" sz="2400" b="1" dirty="0" err="1"/>
              <a:t>snd</a:t>
            </a:r>
            <a:r>
              <a:rPr lang="en-US" sz="2400" dirty="0"/>
              <a:t> , alternatives are snow cover fraction or snow water equivalent -&gt; </a:t>
            </a:r>
            <a:r>
              <a:rPr lang="en-US" sz="2400" b="1" dirty="0"/>
              <a:t>snw</a:t>
            </a:r>
            <a:r>
              <a:rPr lang="en-US" sz="24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rain (is precipitation rain or snow  -&gt; </a:t>
            </a:r>
            <a:r>
              <a:rPr lang="en-US" sz="2400" b="1" dirty="0"/>
              <a:t>prsn</a:t>
            </a:r>
            <a:r>
              <a:rPr lang="en-US" sz="2400" dirty="0"/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D4F308-ADA8-4045-8E58-6526BE536371}"/>
              </a:ext>
            </a:extLst>
          </p:cNvPr>
          <p:cNvSpPr txBox="1"/>
          <p:nvPr/>
        </p:nvSpPr>
        <p:spPr>
          <a:xfrm>
            <a:off x="218223" y="6031086"/>
            <a:ext cx="2680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 by Florian </a:t>
            </a:r>
            <a:r>
              <a:rPr lang="en-US" dirty="0" err="1"/>
              <a:t>Stammler</a:t>
            </a:r>
            <a:endParaRPr lang="en-DE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02F4690-6611-4145-8031-EEA6EFF6F7BB}"/>
              </a:ext>
            </a:extLst>
          </p:cNvPr>
          <p:cNvGrpSpPr/>
          <p:nvPr/>
        </p:nvGrpSpPr>
        <p:grpSpPr>
          <a:xfrm>
            <a:off x="2497495" y="581342"/>
            <a:ext cx="4424444" cy="2243228"/>
            <a:chOff x="2497495" y="706602"/>
            <a:chExt cx="4424444" cy="224322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BEDC475-C0CB-4959-A0E8-A64ADD4AEF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66103"/>
            <a:stretch/>
          </p:blipFill>
          <p:spPr>
            <a:xfrm>
              <a:off x="2497495" y="706602"/>
              <a:ext cx="4424444" cy="2243228"/>
            </a:xfrm>
            <a:prstGeom prst="rect">
              <a:avLst/>
            </a:prstGeom>
          </p:spPr>
        </p:pic>
        <p:sp>
          <p:nvSpPr>
            <p:cNvPr id="13" name="Flowchart: Alternate Process 12">
              <a:extLst>
                <a:ext uri="{FF2B5EF4-FFF2-40B4-BE49-F238E27FC236}">
                  <a16:creationId xmlns:a16="http://schemas.microsoft.com/office/drawing/2014/main" id="{09DDE4AE-2D22-4DE4-A517-4ACAABC79FFD}"/>
                </a:ext>
              </a:extLst>
            </p:cNvPr>
            <p:cNvSpPr/>
            <p:nvPr/>
          </p:nvSpPr>
          <p:spPr>
            <a:xfrm>
              <a:off x="4121063" y="1954060"/>
              <a:ext cx="1490597" cy="339935"/>
            </a:xfrm>
            <a:prstGeom prst="flowChartAlternateProcess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83DD41D-0E3C-4E47-BFF7-9345E05F2CA6}"/>
              </a:ext>
            </a:extLst>
          </p:cNvPr>
          <p:cNvGrpSpPr/>
          <p:nvPr/>
        </p:nvGrpSpPr>
        <p:grpSpPr>
          <a:xfrm>
            <a:off x="0" y="2299137"/>
            <a:ext cx="4424444" cy="2314996"/>
            <a:chOff x="0" y="2299137"/>
            <a:chExt cx="4424444" cy="231499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2A2D009-3EBD-49B5-B152-8CE1EF50A6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66939"/>
            <a:stretch/>
          </p:blipFill>
          <p:spPr>
            <a:xfrm>
              <a:off x="0" y="2299137"/>
              <a:ext cx="4424444" cy="2314996"/>
            </a:xfrm>
            <a:prstGeom prst="rect">
              <a:avLst/>
            </a:prstGeom>
          </p:spPr>
        </p:pic>
        <p:sp>
          <p:nvSpPr>
            <p:cNvPr id="14" name="Flowchart: Alternate Process 13">
              <a:extLst>
                <a:ext uri="{FF2B5EF4-FFF2-40B4-BE49-F238E27FC236}">
                  <a16:creationId xmlns:a16="http://schemas.microsoft.com/office/drawing/2014/main" id="{F85E56E8-932A-440A-A812-24D44267B6D1}"/>
                </a:ext>
              </a:extLst>
            </p:cNvPr>
            <p:cNvSpPr/>
            <p:nvPr/>
          </p:nvSpPr>
          <p:spPr>
            <a:xfrm>
              <a:off x="1408360" y="3607566"/>
              <a:ext cx="1490597" cy="339935"/>
            </a:xfrm>
            <a:prstGeom prst="flowChartAlternateProcess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964AF13-3C70-4E12-8FA9-DD55B040940A}"/>
              </a:ext>
            </a:extLst>
          </p:cNvPr>
          <p:cNvGrpSpPr/>
          <p:nvPr/>
        </p:nvGrpSpPr>
        <p:grpSpPr>
          <a:xfrm>
            <a:off x="2516535" y="2271502"/>
            <a:ext cx="4512717" cy="2314996"/>
            <a:chOff x="2516535" y="2271502"/>
            <a:chExt cx="4512717" cy="231499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93CEA92-047B-460D-935A-E22D0E2D5E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65971"/>
            <a:stretch/>
          </p:blipFill>
          <p:spPr>
            <a:xfrm>
              <a:off x="2516535" y="2271502"/>
              <a:ext cx="4512717" cy="2314996"/>
            </a:xfrm>
            <a:prstGeom prst="rect">
              <a:avLst/>
            </a:prstGeom>
          </p:spPr>
        </p:pic>
        <p:sp>
          <p:nvSpPr>
            <p:cNvPr id="15" name="Flowchart: Alternate Process 14">
              <a:extLst>
                <a:ext uri="{FF2B5EF4-FFF2-40B4-BE49-F238E27FC236}">
                  <a16:creationId xmlns:a16="http://schemas.microsoft.com/office/drawing/2014/main" id="{3FD861F7-169C-44F4-97F5-5C5319E7DD7C}"/>
                </a:ext>
              </a:extLst>
            </p:cNvPr>
            <p:cNvSpPr/>
            <p:nvPr/>
          </p:nvSpPr>
          <p:spPr>
            <a:xfrm>
              <a:off x="4104944" y="3614151"/>
              <a:ext cx="1490597" cy="339935"/>
            </a:xfrm>
            <a:prstGeom prst="flowChartAlternateProcess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8936380-AB79-41F5-9562-4B4C657ABA3F}"/>
              </a:ext>
            </a:extLst>
          </p:cNvPr>
          <p:cNvGrpSpPr/>
          <p:nvPr/>
        </p:nvGrpSpPr>
        <p:grpSpPr>
          <a:xfrm>
            <a:off x="2598331" y="4094097"/>
            <a:ext cx="4387207" cy="2322877"/>
            <a:chOff x="2598331" y="4094097"/>
            <a:chExt cx="4387207" cy="232287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2F3A581-1CD9-4A24-8645-BAB3E8A2D2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65460"/>
            <a:stretch/>
          </p:blipFill>
          <p:spPr>
            <a:xfrm>
              <a:off x="2598331" y="4094097"/>
              <a:ext cx="4387207" cy="2322877"/>
            </a:xfrm>
            <a:prstGeom prst="rect">
              <a:avLst/>
            </a:prstGeom>
          </p:spPr>
        </p:pic>
        <p:sp>
          <p:nvSpPr>
            <p:cNvPr id="16" name="Flowchart: Alternate Process 15">
              <a:extLst>
                <a:ext uri="{FF2B5EF4-FFF2-40B4-BE49-F238E27FC236}">
                  <a16:creationId xmlns:a16="http://schemas.microsoft.com/office/drawing/2014/main" id="{6A24BDE6-E62A-41D9-B192-5423404C50DC}"/>
                </a:ext>
              </a:extLst>
            </p:cNvPr>
            <p:cNvSpPr/>
            <p:nvPr/>
          </p:nvSpPr>
          <p:spPr>
            <a:xfrm>
              <a:off x="4121063" y="5436746"/>
              <a:ext cx="1490597" cy="339935"/>
            </a:xfrm>
            <a:prstGeom prst="flowChartAlternateProcess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</p:spTree>
    <p:extLst>
      <p:ext uri="{BB962C8B-B14F-4D97-AF65-F5344CB8AC3E}">
        <p14:creationId xmlns:p14="http://schemas.microsoft.com/office/powerpoint/2010/main" val="150467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5E2C586-D11E-4BDE-861F-ABF47CB0AB14}"/>
              </a:ext>
            </a:extLst>
          </p:cNvPr>
          <p:cNvSpPr/>
          <p:nvPr/>
        </p:nvSpPr>
        <p:spPr>
          <a:xfrm>
            <a:off x="0" y="-11987"/>
            <a:ext cx="9694505" cy="9006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82663"/>
            <a:r>
              <a:rPr lang="en-US" sz="3600" dirty="0"/>
              <a:t>Black Ice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DEED5D-8CA6-46A5-9A62-EAA1A750F0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5"/>
          <a:stretch/>
        </p:blipFill>
        <p:spPr>
          <a:xfrm>
            <a:off x="237729" y="1021125"/>
            <a:ext cx="6949212" cy="5364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57494D0-3EBE-4A6E-8A22-BF7598A8E90D}"/>
              </a:ext>
            </a:extLst>
          </p:cNvPr>
          <p:cNvSpPr txBox="1"/>
          <p:nvPr/>
        </p:nvSpPr>
        <p:spPr>
          <a:xfrm>
            <a:off x="7333541" y="1057004"/>
            <a:ext cx="473901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variables required for calculation</a:t>
            </a:r>
          </a:p>
          <a:p>
            <a:r>
              <a:rPr lang="en-US" sz="2400" dirty="0"/>
              <a:t>(simplified):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air temperature (ice are particularly detrimental when they remain) -&gt; </a:t>
            </a:r>
            <a:r>
              <a:rPr lang="en-US" sz="2400" b="1" dirty="0"/>
              <a:t>tasmax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snow (snow cover fraction or snow water equivalent -&gt; </a:t>
            </a:r>
            <a:r>
              <a:rPr lang="en-US" sz="2400" b="1" dirty="0"/>
              <a:t>snw</a:t>
            </a:r>
            <a:r>
              <a:rPr lang="en-US" sz="24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rain (is precipitation rain or snow  -&gt; </a:t>
            </a:r>
            <a:r>
              <a:rPr lang="en-US" sz="2400" b="1" dirty="0"/>
              <a:t>prsn</a:t>
            </a:r>
            <a:r>
              <a:rPr lang="en-US" sz="24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soil temperature (black ice occurs if the ground is frozen   -&gt; </a:t>
            </a:r>
            <a:r>
              <a:rPr lang="en-US" sz="2400" b="1" dirty="0"/>
              <a:t>tsl</a:t>
            </a:r>
            <a:r>
              <a:rPr lang="en-US" sz="2400" dirty="0"/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32075E-7921-4711-B14A-D5DE5AA02E5F}"/>
              </a:ext>
            </a:extLst>
          </p:cNvPr>
          <p:cNvSpPr txBox="1"/>
          <p:nvPr/>
        </p:nvSpPr>
        <p:spPr>
          <a:xfrm>
            <a:off x="4694271" y="6052760"/>
            <a:ext cx="2492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 by </a:t>
            </a:r>
            <a:r>
              <a:rPr lang="en-US" dirty="0" err="1"/>
              <a:t>Jouko</a:t>
            </a:r>
            <a:r>
              <a:rPr lang="en-US" dirty="0"/>
              <a:t> </a:t>
            </a:r>
            <a:r>
              <a:rPr lang="en-US" dirty="0" err="1"/>
              <a:t>Kumpula</a:t>
            </a:r>
            <a:endParaRPr lang="en-DE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C65E3B1-5422-4927-A19E-88CF714EF52D}"/>
              </a:ext>
            </a:extLst>
          </p:cNvPr>
          <p:cNvGrpSpPr/>
          <p:nvPr/>
        </p:nvGrpSpPr>
        <p:grpSpPr>
          <a:xfrm>
            <a:off x="2743987" y="1021125"/>
            <a:ext cx="4424444" cy="1089140"/>
            <a:chOff x="2743987" y="1021125"/>
            <a:chExt cx="4424444" cy="108914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2F1E60A-EA8D-4BCF-85E3-2C4E031F47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90" t="82835" r="-1190" b="707"/>
            <a:stretch/>
          </p:blipFill>
          <p:spPr>
            <a:xfrm>
              <a:off x="2743987" y="1021125"/>
              <a:ext cx="4424444" cy="1089140"/>
            </a:xfrm>
            <a:prstGeom prst="rect">
              <a:avLst/>
            </a:prstGeom>
          </p:spPr>
        </p:pic>
        <p:sp>
          <p:nvSpPr>
            <p:cNvPr id="17" name="Flowchart: Alternate Process 16">
              <a:extLst>
                <a:ext uri="{FF2B5EF4-FFF2-40B4-BE49-F238E27FC236}">
                  <a16:creationId xmlns:a16="http://schemas.microsoft.com/office/drawing/2014/main" id="{81B30884-0F3B-4514-B43D-D647690ECE62}"/>
                </a:ext>
              </a:extLst>
            </p:cNvPr>
            <p:cNvSpPr/>
            <p:nvPr/>
          </p:nvSpPr>
          <p:spPr>
            <a:xfrm>
              <a:off x="4210910" y="1149444"/>
              <a:ext cx="1490597" cy="339935"/>
            </a:xfrm>
            <a:prstGeom prst="flowChartAlternateProcess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B4EDA35-AEFD-4180-9FE1-1446F36403F7}"/>
              </a:ext>
            </a:extLst>
          </p:cNvPr>
          <p:cNvGrpSpPr/>
          <p:nvPr/>
        </p:nvGrpSpPr>
        <p:grpSpPr>
          <a:xfrm>
            <a:off x="2699851" y="2090057"/>
            <a:ext cx="4512717" cy="1090562"/>
            <a:chOff x="2699851" y="2090057"/>
            <a:chExt cx="4512717" cy="109056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321DCAD-0B29-4127-98B6-752A01E3E5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83970"/>
            <a:stretch/>
          </p:blipFill>
          <p:spPr>
            <a:xfrm>
              <a:off x="2699851" y="2090057"/>
              <a:ext cx="4512717" cy="1090562"/>
            </a:xfrm>
            <a:prstGeom prst="rect">
              <a:avLst/>
            </a:prstGeom>
          </p:spPr>
        </p:pic>
        <p:sp>
          <p:nvSpPr>
            <p:cNvPr id="19" name="Flowchart: Alternate Process 18">
              <a:extLst>
                <a:ext uri="{FF2B5EF4-FFF2-40B4-BE49-F238E27FC236}">
                  <a16:creationId xmlns:a16="http://schemas.microsoft.com/office/drawing/2014/main" id="{BCD8B53F-670D-4EBE-A963-403A89B91942}"/>
                </a:ext>
              </a:extLst>
            </p:cNvPr>
            <p:cNvSpPr/>
            <p:nvPr/>
          </p:nvSpPr>
          <p:spPr>
            <a:xfrm>
              <a:off x="4334006" y="2213886"/>
              <a:ext cx="1490597" cy="339935"/>
            </a:xfrm>
            <a:prstGeom prst="flowChartAlternateProcess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68D8A3-032E-4031-9A57-D2205934A5CB}"/>
              </a:ext>
            </a:extLst>
          </p:cNvPr>
          <p:cNvGrpSpPr/>
          <p:nvPr/>
        </p:nvGrpSpPr>
        <p:grpSpPr>
          <a:xfrm>
            <a:off x="2718360" y="3179197"/>
            <a:ext cx="4387207" cy="1077042"/>
            <a:chOff x="2718360" y="3179197"/>
            <a:chExt cx="4387207" cy="107704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DCEF7EF-A649-4E99-B2A0-22AE73F9DB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83985"/>
            <a:stretch/>
          </p:blipFill>
          <p:spPr>
            <a:xfrm>
              <a:off x="2718360" y="3179197"/>
              <a:ext cx="4387207" cy="1077042"/>
            </a:xfrm>
            <a:prstGeom prst="rect">
              <a:avLst/>
            </a:prstGeom>
          </p:spPr>
        </p:pic>
        <p:sp>
          <p:nvSpPr>
            <p:cNvPr id="21" name="Flowchart: Alternate Process 20">
              <a:extLst>
                <a:ext uri="{FF2B5EF4-FFF2-40B4-BE49-F238E27FC236}">
                  <a16:creationId xmlns:a16="http://schemas.microsoft.com/office/drawing/2014/main" id="{56E3369A-76CE-4657-B52A-46305AAC80D8}"/>
                </a:ext>
              </a:extLst>
            </p:cNvPr>
            <p:cNvSpPr/>
            <p:nvPr/>
          </p:nvSpPr>
          <p:spPr>
            <a:xfrm>
              <a:off x="4283901" y="3282114"/>
              <a:ext cx="1490597" cy="339935"/>
            </a:xfrm>
            <a:prstGeom prst="flowChartAlternateProcess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25C037A-3420-4FBB-8F46-006512B40CD6}"/>
              </a:ext>
            </a:extLst>
          </p:cNvPr>
          <p:cNvGrpSpPr/>
          <p:nvPr/>
        </p:nvGrpSpPr>
        <p:grpSpPr>
          <a:xfrm>
            <a:off x="2699851" y="4249551"/>
            <a:ext cx="4512717" cy="2135574"/>
            <a:chOff x="2699851" y="4249551"/>
            <a:chExt cx="4512717" cy="213557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53F3B40-B990-443B-B579-0A27C59ADC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66800" b="1766"/>
            <a:stretch/>
          </p:blipFill>
          <p:spPr>
            <a:xfrm>
              <a:off x="2699851" y="4249551"/>
              <a:ext cx="4512717" cy="2135574"/>
            </a:xfrm>
            <a:prstGeom prst="rect">
              <a:avLst/>
            </a:prstGeom>
          </p:spPr>
        </p:pic>
        <p:sp>
          <p:nvSpPr>
            <p:cNvPr id="23" name="Flowchart: Alternate Process 22">
              <a:extLst>
                <a:ext uri="{FF2B5EF4-FFF2-40B4-BE49-F238E27FC236}">
                  <a16:creationId xmlns:a16="http://schemas.microsoft.com/office/drawing/2014/main" id="{6EC6AF38-CF4C-4361-A63A-369518781326}"/>
                </a:ext>
              </a:extLst>
            </p:cNvPr>
            <p:cNvSpPr/>
            <p:nvPr/>
          </p:nvSpPr>
          <p:spPr>
            <a:xfrm>
              <a:off x="4210909" y="5515982"/>
              <a:ext cx="1490597" cy="339935"/>
            </a:xfrm>
            <a:prstGeom prst="flowChartAlternateProcess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</p:spTree>
    <p:extLst>
      <p:ext uri="{BB962C8B-B14F-4D97-AF65-F5344CB8AC3E}">
        <p14:creationId xmlns:p14="http://schemas.microsoft.com/office/powerpoint/2010/main" val="138023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D2961B74-780C-4F6A-BDAF-8C0DE4EDF9C1}"/>
              </a:ext>
            </a:extLst>
          </p:cNvPr>
          <p:cNvGrpSpPr/>
          <p:nvPr/>
        </p:nvGrpSpPr>
        <p:grpSpPr>
          <a:xfrm>
            <a:off x="344401" y="3682793"/>
            <a:ext cx="7183741" cy="2654405"/>
            <a:chOff x="344401" y="3813425"/>
            <a:chExt cx="7183741" cy="2654405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7C1CDE24-6368-4D2E-B8C7-7D624C51E8D3}"/>
                </a:ext>
              </a:extLst>
            </p:cNvPr>
            <p:cNvSpPr/>
            <p:nvPr/>
          </p:nvSpPr>
          <p:spPr>
            <a:xfrm>
              <a:off x="360446" y="3813425"/>
              <a:ext cx="7167696" cy="547569"/>
            </a:xfrm>
            <a:prstGeom prst="round2SameRect">
              <a:avLst>
                <a:gd name="adj1" fmla="val 44036"/>
                <a:gd name="adj2" fmla="val 0"/>
              </a:avLst>
            </a:prstGeom>
            <a:solidFill>
              <a:srgbClr val="26517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B9AB288-EE20-4DD3-B38F-AEE7E9A3A3D7}"/>
                </a:ext>
              </a:extLst>
            </p:cNvPr>
            <p:cNvSpPr/>
            <p:nvPr/>
          </p:nvSpPr>
          <p:spPr>
            <a:xfrm>
              <a:off x="344401" y="3828313"/>
              <a:ext cx="7183741" cy="2639517"/>
            </a:xfrm>
            <a:prstGeom prst="roundRect">
              <a:avLst>
                <a:gd name="adj" fmla="val 9244"/>
              </a:avLst>
            </a:prstGeom>
            <a:noFill/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ctr">
              <a:spAutoFit/>
            </a:bodyPr>
            <a:lstStyle/>
            <a:p>
              <a:pPr>
                <a:lnSpc>
                  <a:spcPts val="2200"/>
                </a:lnSpc>
                <a:spcAft>
                  <a:spcPts val="1200"/>
                </a:spcAft>
              </a:pPr>
              <a:r>
                <a:rPr lang="en-US" sz="2400" b="1" dirty="0">
                  <a:solidFill>
                    <a:schemeClr val="bg1"/>
                  </a:solidFill>
                </a:rPr>
                <a:t>We need a targeted view on model performance!</a:t>
              </a:r>
            </a:p>
            <a:p>
              <a:pPr marL="363538" lvl="1" indent="-363538">
                <a:lnSpc>
                  <a:spcPts val="2200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tx1"/>
                  </a:solidFill>
                </a:rPr>
                <a:t>we still fail to accurately reproduce commonly used variables like near surface air temperatures in particular circumstances</a:t>
              </a:r>
            </a:p>
            <a:p>
              <a:pPr marL="363538" lvl="1" indent="-363538">
                <a:lnSpc>
                  <a:spcPts val="2200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tx1"/>
                  </a:solidFill>
                </a:rPr>
                <a:t>less commonly used variables like snow, soil temperatures or lake ice are even hard to evaluate because of a lack of observational data </a:t>
              </a:r>
              <a:endParaRPr lang="en-DE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44B05C5-CE6A-42D3-8642-31F621C8AE24}"/>
              </a:ext>
            </a:extLst>
          </p:cNvPr>
          <p:cNvGrpSpPr/>
          <p:nvPr/>
        </p:nvGrpSpPr>
        <p:grpSpPr>
          <a:xfrm>
            <a:off x="344400" y="1062294"/>
            <a:ext cx="7183742" cy="2461970"/>
            <a:chOff x="344400" y="1105838"/>
            <a:chExt cx="7183742" cy="2461970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7AE68AEE-8CDB-4D78-B153-BE7749BFA437}"/>
                </a:ext>
              </a:extLst>
            </p:cNvPr>
            <p:cNvSpPr/>
            <p:nvPr/>
          </p:nvSpPr>
          <p:spPr>
            <a:xfrm>
              <a:off x="360446" y="1105838"/>
              <a:ext cx="7167696" cy="564281"/>
            </a:xfrm>
            <a:prstGeom prst="round2SameRect">
              <a:avLst>
                <a:gd name="adj1" fmla="val 45274"/>
                <a:gd name="adj2" fmla="val 0"/>
              </a:avLst>
            </a:prstGeom>
            <a:solidFill>
              <a:srgbClr val="2651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endParaRPr lang="en-DE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D523C9B-17C9-4A2D-97C4-0B6314D523BA}"/>
                </a:ext>
              </a:extLst>
            </p:cNvPr>
            <p:cNvSpPr/>
            <p:nvPr/>
          </p:nvSpPr>
          <p:spPr>
            <a:xfrm>
              <a:off x="344400" y="1112798"/>
              <a:ext cx="7183742" cy="2455010"/>
            </a:xfrm>
            <a:prstGeom prst="roundRect">
              <a:avLst>
                <a:gd name="adj" fmla="val 10158"/>
              </a:avLst>
            </a:prstGeom>
            <a:noFill/>
            <a:ln w="31750">
              <a:solidFill>
                <a:srgbClr val="2651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rtlCol="0" anchor="ctr">
              <a:spAutoFit/>
            </a:bodyPr>
            <a:lstStyle/>
            <a:p>
              <a:pPr>
                <a:lnSpc>
                  <a:spcPts val="2200"/>
                </a:lnSpc>
                <a:spcAft>
                  <a:spcPts val="1200"/>
                </a:spcAft>
              </a:pPr>
              <a:r>
                <a:rPr lang="en-US" sz="2400" b="1" dirty="0">
                  <a:solidFill>
                    <a:schemeClr val="bg1"/>
                  </a:solidFill>
                </a:rPr>
                <a:t>Modelling needs to be tailored to user needs!</a:t>
              </a:r>
              <a:endParaRPr lang="en-US" sz="400" b="1" dirty="0">
                <a:solidFill>
                  <a:schemeClr val="bg1"/>
                </a:solidFill>
              </a:endParaRPr>
            </a:p>
            <a:p>
              <a:pPr marL="363538" lvl="1" indent="-363538">
                <a:lnSpc>
                  <a:spcPts val="2200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tx1"/>
                  </a:solidFill>
                </a:rPr>
                <a:t>specific user groups of climate model projections have specific needs in variables</a:t>
              </a:r>
            </a:p>
            <a:p>
              <a:pPr marL="363538" lvl="1" indent="-363538">
                <a:lnSpc>
                  <a:spcPts val="2200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tx1"/>
                  </a:solidFill>
                </a:rPr>
                <a:t>access to climate model data has to become easier</a:t>
              </a:r>
            </a:p>
            <a:p>
              <a:pPr marL="363538" lvl="1" indent="-363538">
                <a:lnSpc>
                  <a:spcPts val="2200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2400" b="1" dirty="0">
                  <a:solidFill>
                    <a:schemeClr val="tx1"/>
                  </a:solidFill>
                </a:rPr>
                <a:t>we need to include users in model development and setup processes to be able to meet their needs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D2E6EA0-5CCC-4B57-9633-4E859C2E5461}"/>
              </a:ext>
            </a:extLst>
          </p:cNvPr>
          <p:cNvGrpSpPr/>
          <p:nvPr/>
        </p:nvGrpSpPr>
        <p:grpSpPr>
          <a:xfrm>
            <a:off x="7711440" y="975361"/>
            <a:ext cx="4147708" cy="5335755"/>
            <a:chOff x="7711440" y="975361"/>
            <a:chExt cx="4147708" cy="533575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B59E15E-2D7E-4161-80E6-E90F5AA36F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53" t="23988" r="31086" b="19439"/>
            <a:stretch/>
          </p:blipFill>
          <p:spPr>
            <a:xfrm flipH="1">
              <a:off x="7880654" y="3545794"/>
              <a:ext cx="3978494" cy="2765322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CB3FE16-7472-49C8-8CB1-F374E6532A1E}"/>
                </a:ext>
              </a:extLst>
            </p:cNvPr>
            <p:cNvSpPr/>
            <p:nvPr/>
          </p:nvSpPr>
          <p:spPr>
            <a:xfrm>
              <a:off x="10622196" y="4188492"/>
              <a:ext cx="463463" cy="463463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A42D6A8-0062-4E45-BE1C-61C851A81733}"/>
                </a:ext>
              </a:extLst>
            </p:cNvPr>
            <p:cNvSpPr/>
            <p:nvPr/>
          </p:nvSpPr>
          <p:spPr>
            <a:xfrm>
              <a:off x="9728740" y="2052300"/>
              <a:ext cx="984027" cy="954062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1DC556A-2225-4039-B579-6B3E74435494}"/>
                </a:ext>
              </a:extLst>
            </p:cNvPr>
            <p:cNvSpPr/>
            <p:nvPr/>
          </p:nvSpPr>
          <p:spPr>
            <a:xfrm>
              <a:off x="7711440" y="975361"/>
              <a:ext cx="2017300" cy="1680158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questions?</a:t>
              </a:r>
              <a:endParaRPr lang="en-DE" sz="2400" dirty="0">
                <a:solidFill>
                  <a:schemeClr val="tx1"/>
                </a:solidFill>
              </a:endParaRPr>
            </a:p>
          </p:txBody>
        </p:sp>
        <p:sp>
          <p:nvSpPr>
            <p:cNvPr id="13" name="Partial Circle 12">
              <a:extLst>
                <a:ext uri="{FF2B5EF4-FFF2-40B4-BE49-F238E27FC236}">
                  <a16:creationId xmlns:a16="http://schemas.microsoft.com/office/drawing/2014/main" id="{3D68A2B6-C5D5-4FE1-8F0A-9DE994356121}"/>
                </a:ext>
              </a:extLst>
            </p:cNvPr>
            <p:cNvSpPr/>
            <p:nvPr/>
          </p:nvSpPr>
          <p:spPr>
            <a:xfrm rot="10800000">
              <a:off x="10466957" y="3158857"/>
              <a:ext cx="773940" cy="747037"/>
            </a:xfrm>
            <a:prstGeom prst="pie">
              <a:avLst>
                <a:gd name="adj1" fmla="val 0"/>
                <a:gd name="adj2" fmla="val 10770033"/>
              </a:avLst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chemeClr val="tx1"/>
                </a:solidFill>
              </a:endParaRPr>
            </a:p>
          </p:txBody>
        </p:sp>
        <p:sp>
          <p:nvSpPr>
            <p:cNvPr id="14" name="Partial Circle 13">
              <a:extLst>
                <a:ext uri="{FF2B5EF4-FFF2-40B4-BE49-F238E27FC236}">
                  <a16:creationId xmlns:a16="http://schemas.microsoft.com/office/drawing/2014/main" id="{60CF8A9C-7515-4C5F-8B7F-20FD202BAB0A}"/>
                </a:ext>
              </a:extLst>
            </p:cNvPr>
            <p:cNvSpPr/>
            <p:nvPr/>
          </p:nvSpPr>
          <p:spPr>
            <a:xfrm>
              <a:off x="10466957" y="3149600"/>
              <a:ext cx="773940" cy="747037"/>
            </a:xfrm>
            <a:prstGeom prst="pie">
              <a:avLst>
                <a:gd name="adj1" fmla="val 0"/>
                <a:gd name="adj2" fmla="val 10770033"/>
              </a:avLst>
            </a:pr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chemeClr val="tx1"/>
                </a:solidFill>
              </a:endParaRP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70E5868-5560-41DF-BF82-3CD68612B544}"/>
              </a:ext>
            </a:extLst>
          </p:cNvPr>
          <p:cNvSpPr/>
          <p:nvPr/>
        </p:nvSpPr>
        <p:spPr>
          <a:xfrm>
            <a:off x="0" y="-11987"/>
            <a:ext cx="9694505" cy="9006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82663"/>
            <a:r>
              <a:rPr lang="en-US" sz="3600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23792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6D16B21-AF3F-413F-BA9B-1F3EF3A858CB}"/>
              </a:ext>
            </a:extLst>
          </p:cNvPr>
          <p:cNvSpPr txBox="1"/>
          <p:nvPr/>
        </p:nvSpPr>
        <p:spPr>
          <a:xfrm>
            <a:off x="167148" y="88491"/>
            <a:ext cx="2246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Motivation</a:t>
            </a:r>
            <a:endParaRPr lang="en-DE" sz="3600" dirty="0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5ACD555-771A-449F-85EA-02AC430010C1}"/>
              </a:ext>
            </a:extLst>
          </p:cNvPr>
          <p:cNvGrpSpPr/>
          <p:nvPr/>
        </p:nvGrpSpPr>
        <p:grpSpPr>
          <a:xfrm>
            <a:off x="1043447" y="1166644"/>
            <a:ext cx="9675353" cy="2224256"/>
            <a:chOff x="167147" y="1204744"/>
            <a:chExt cx="10315093" cy="222425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BBF2443-C2AD-4CF0-8F85-26A3657E5C25}"/>
                </a:ext>
              </a:extLst>
            </p:cNvPr>
            <p:cNvSpPr/>
            <p:nvPr/>
          </p:nvSpPr>
          <p:spPr>
            <a:xfrm>
              <a:off x="265471" y="1270431"/>
              <a:ext cx="10216769" cy="20928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600" dirty="0"/>
                <a:t>p</a:t>
              </a:r>
              <a:r>
                <a:rPr lang="en-DE" sz="2600" dirty="0" err="1"/>
                <a:t>ractical</a:t>
              </a:r>
              <a:r>
                <a:rPr lang="en-DE" sz="2600" dirty="0"/>
                <a:t> work in environment-dependent livelihoods is </a:t>
              </a:r>
              <a:r>
                <a:rPr lang="en-US" sz="2600" dirty="0"/>
                <a:t>constant adaptation to external conditions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600" dirty="0"/>
                <a:t>provide relevant and relatable climate change information to practitioners of environment dependent livelihoods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600" dirty="0"/>
                <a:t>spark thinking about adaptation of adaptation strategies</a:t>
              </a:r>
              <a:endParaRPr lang="en-DE" sz="2600" dirty="0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59B7DCB-4A97-40F3-BEDF-2A1230AE36E6}"/>
                </a:ext>
              </a:extLst>
            </p:cNvPr>
            <p:cNvSpPr/>
            <p:nvPr/>
          </p:nvSpPr>
          <p:spPr>
            <a:xfrm>
              <a:off x="167147" y="1204744"/>
              <a:ext cx="10315093" cy="2224256"/>
            </a:xfrm>
            <a:prstGeom prst="roundRect">
              <a:avLst>
                <a:gd name="adj" fmla="val 8277"/>
              </a:avLst>
            </a:prstGeom>
            <a:noFill/>
            <a:ln w="19050">
              <a:solidFill>
                <a:srgbClr val="2651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2C4A06D-4963-42D8-9795-2BC921DD1E02}"/>
              </a:ext>
            </a:extLst>
          </p:cNvPr>
          <p:cNvGrpSpPr/>
          <p:nvPr/>
        </p:nvGrpSpPr>
        <p:grpSpPr>
          <a:xfrm>
            <a:off x="1043446" y="3630497"/>
            <a:ext cx="9675353" cy="1783647"/>
            <a:chOff x="167146" y="3668597"/>
            <a:chExt cx="10315094" cy="178364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C5B3993-4F07-4FC3-9488-537DE69690FB}"/>
                </a:ext>
              </a:extLst>
            </p:cNvPr>
            <p:cNvSpPr txBox="1"/>
            <p:nvPr/>
          </p:nvSpPr>
          <p:spPr>
            <a:xfrm>
              <a:off x="265471" y="3707577"/>
              <a:ext cx="8544455" cy="16927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dirty="0"/>
                <a:t>3-step process</a:t>
              </a:r>
            </a:p>
            <a:p>
              <a:pPr marL="1071563" indent="-177800">
                <a:buFont typeface="+mj-lt"/>
                <a:buAutoNum type="arabicPeriod"/>
              </a:pPr>
              <a:r>
                <a:rPr lang="en-US" sz="2600" dirty="0"/>
                <a:t> Understanding the operational environment</a:t>
              </a:r>
            </a:p>
            <a:p>
              <a:pPr marL="1071563" indent="-177800">
                <a:buFont typeface="+mj-lt"/>
                <a:buAutoNum type="arabicPeriod"/>
              </a:pPr>
              <a:r>
                <a:rPr lang="en-US" sz="2600" dirty="0"/>
                <a:t> Calculating information on critical conditions</a:t>
              </a:r>
            </a:p>
            <a:p>
              <a:pPr marL="1071563" indent="-177800">
                <a:buFont typeface="+mj-lt"/>
                <a:buAutoNum type="arabicPeriod"/>
              </a:pPr>
              <a:r>
                <a:rPr lang="en-US" sz="2600" dirty="0"/>
                <a:t> Present results in relatable and understandable ways</a:t>
              </a:r>
              <a:endParaRPr lang="en-DE" sz="2600" dirty="0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F0E9266-98A7-4814-8E6E-A7362CD1E3F9}"/>
                </a:ext>
              </a:extLst>
            </p:cNvPr>
            <p:cNvSpPr/>
            <p:nvPr/>
          </p:nvSpPr>
          <p:spPr>
            <a:xfrm>
              <a:off x="167146" y="3668597"/>
              <a:ext cx="10315094" cy="1783647"/>
            </a:xfrm>
            <a:prstGeom prst="roundRect">
              <a:avLst>
                <a:gd name="adj" fmla="val 6688"/>
              </a:avLst>
            </a:prstGeom>
            <a:noFill/>
            <a:ln w="19050">
              <a:solidFill>
                <a:srgbClr val="2651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B82001C-A6D4-4E9B-8597-7633F47DAD7D}"/>
              </a:ext>
            </a:extLst>
          </p:cNvPr>
          <p:cNvGrpSpPr/>
          <p:nvPr/>
        </p:nvGrpSpPr>
        <p:grpSpPr>
          <a:xfrm>
            <a:off x="1043448" y="5667823"/>
            <a:ext cx="9675351" cy="619140"/>
            <a:chOff x="167147" y="5705923"/>
            <a:chExt cx="10315093" cy="61914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C20AB64-7B75-4595-BB90-99FEF468D38B}"/>
                </a:ext>
              </a:extLst>
            </p:cNvPr>
            <p:cNvSpPr txBox="1"/>
            <p:nvPr/>
          </p:nvSpPr>
          <p:spPr>
            <a:xfrm>
              <a:off x="265471" y="5769271"/>
              <a:ext cx="633154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600" dirty="0"/>
                <a:t>example: reindeer herders (mostly in Finland)</a:t>
              </a:r>
              <a:endParaRPr lang="en-DE" sz="2600" dirty="0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2792233-E571-4C9B-8EF7-007D1D5B2A99}"/>
                </a:ext>
              </a:extLst>
            </p:cNvPr>
            <p:cNvSpPr/>
            <p:nvPr/>
          </p:nvSpPr>
          <p:spPr>
            <a:xfrm>
              <a:off x="167147" y="5705923"/>
              <a:ext cx="10315093" cy="619140"/>
            </a:xfrm>
            <a:prstGeom prst="roundRect">
              <a:avLst/>
            </a:prstGeom>
            <a:noFill/>
            <a:ln w="19050">
              <a:solidFill>
                <a:srgbClr val="2651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</p:spTree>
    <p:extLst>
      <p:ext uri="{BB962C8B-B14F-4D97-AF65-F5344CB8AC3E}">
        <p14:creationId xmlns:p14="http://schemas.microsoft.com/office/powerpoint/2010/main" val="301350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DAF1F2-2889-43D7-A2A3-CE5E33E346C1}"/>
              </a:ext>
            </a:extLst>
          </p:cNvPr>
          <p:cNvSpPr/>
          <p:nvPr/>
        </p:nvSpPr>
        <p:spPr>
          <a:xfrm>
            <a:off x="0" y="-11987"/>
            <a:ext cx="9694505" cy="9006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bg1"/>
                </a:solidFill>
              </a:rPr>
              <a:t>Understanding the operational environment</a:t>
            </a:r>
            <a:endParaRPr lang="en-DE" sz="36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6878B6-3035-4AD1-BA90-C64B15515685}"/>
              </a:ext>
            </a:extLst>
          </p:cNvPr>
          <p:cNvSpPr txBox="1"/>
          <p:nvPr/>
        </p:nvSpPr>
        <p:spPr>
          <a:xfrm>
            <a:off x="5737264" y="1080214"/>
            <a:ext cx="6208929" cy="783193"/>
          </a:xfrm>
          <a:prstGeom prst="roundRect">
            <a:avLst/>
          </a:prstGeom>
          <a:noFill/>
          <a:ln w="19050">
            <a:solidFill>
              <a:srgbClr val="26517C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identification of critical climate conditions that impact the livelihood’s success</a:t>
            </a:r>
            <a:endParaRPr lang="en-DE" sz="20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CF59A5-9351-4913-A56A-7EE0DF8EFEFD}"/>
              </a:ext>
            </a:extLst>
          </p:cNvPr>
          <p:cNvSpPr txBox="1"/>
          <p:nvPr/>
        </p:nvSpPr>
        <p:spPr>
          <a:xfrm>
            <a:off x="117987" y="1080214"/>
            <a:ext cx="5024284" cy="783193"/>
          </a:xfrm>
          <a:prstGeom prst="roundRect">
            <a:avLst/>
          </a:prstGeom>
          <a:noFill/>
          <a:ln w="19050">
            <a:solidFill>
              <a:srgbClr val="26517C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workshops with practitioners: mapping of the operational framework of the livelihood</a:t>
            </a:r>
            <a:endParaRPr lang="en-DE" sz="2000" dirty="0">
              <a:solidFill>
                <a:schemeClr val="tx1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094F921-F3B7-4015-AD3D-B4AD89F3B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23" y="2213516"/>
            <a:ext cx="6799896" cy="311069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9D46BA7-5F22-4384-9136-470C87461ED2}"/>
              </a:ext>
            </a:extLst>
          </p:cNvPr>
          <p:cNvSpPr txBox="1"/>
          <p:nvPr/>
        </p:nvSpPr>
        <p:spPr>
          <a:xfrm>
            <a:off x="5650033" y="5465019"/>
            <a:ext cx="6539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Laptander</a:t>
            </a:r>
            <a:r>
              <a:rPr lang="en-GB" dirty="0"/>
              <a:t> et al., 2024, https://doi.org/10.1016/j.polar.2023.101016</a:t>
            </a:r>
            <a:endParaRPr lang="en-DE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5AC2A9-F34C-4D1D-B6CE-F6BE949D8325}"/>
              </a:ext>
            </a:extLst>
          </p:cNvPr>
          <p:cNvSpPr txBox="1"/>
          <p:nvPr/>
        </p:nvSpPr>
        <p:spPr>
          <a:xfrm>
            <a:off x="49160" y="5796898"/>
            <a:ext cx="48081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workshop tools &amp; instructions can be found here:</a:t>
            </a:r>
          </a:p>
          <a:p>
            <a:r>
              <a:rPr lang="en-US" dirty="0"/>
              <a:t>https://doi.org/10.5281/zenodo.8334153</a:t>
            </a:r>
            <a:endParaRPr lang="en-DE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61B0E73-CCD2-536E-B629-879A28500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87" y="1996651"/>
            <a:ext cx="3816289" cy="381628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13F210C-22BD-4830-81C8-B3831BCCD8C3}"/>
              </a:ext>
            </a:extLst>
          </p:cNvPr>
          <p:cNvSpPr/>
          <p:nvPr/>
        </p:nvSpPr>
        <p:spPr>
          <a:xfrm>
            <a:off x="49160" y="1980609"/>
            <a:ext cx="4009493" cy="38537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17" name="Content Placeholder 4">
            <a:extLst>
              <a:ext uri="{FF2B5EF4-FFF2-40B4-BE49-F238E27FC236}">
                <a16:creationId xmlns:a16="http://schemas.microsoft.com/office/drawing/2014/main" id="{A3D20AC4-8030-4530-940A-FA6A71DB1874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314"/>
          <a:stretch/>
        </p:blipFill>
        <p:spPr>
          <a:xfrm>
            <a:off x="117987" y="2213516"/>
            <a:ext cx="5024284" cy="341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07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23" grpId="0"/>
      <p:bldP spid="19" grpId="0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2C2B611-8C67-480E-B4DF-6205FC0EA5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7723600"/>
              </p:ext>
            </p:extLst>
          </p:nvPr>
        </p:nvGraphicFramePr>
        <p:xfrm>
          <a:off x="2902846" y="1995845"/>
          <a:ext cx="5807046" cy="285101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089270">
                  <a:extLst>
                    <a:ext uri="{9D8B030D-6E8A-4147-A177-3AD203B41FA5}">
                      <a16:colId xmlns:a16="http://schemas.microsoft.com/office/drawing/2014/main" val="3565569534"/>
                    </a:ext>
                  </a:extLst>
                </a:gridCol>
                <a:gridCol w="2018284">
                  <a:extLst>
                    <a:ext uri="{9D8B030D-6E8A-4147-A177-3AD203B41FA5}">
                      <a16:colId xmlns:a16="http://schemas.microsoft.com/office/drawing/2014/main" val="1575980230"/>
                    </a:ext>
                  </a:extLst>
                </a:gridCol>
                <a:gridCol w="1699492">
                  <a:extLst>
                    <a:ext uri="{9D8B030D-6E8A-4147-A177-3AD203B41FA5}">
                      <a16:colId xmlns:a16="http://schemas.microsoft.com/office/drawing/2014/main" val="2273963482"/>
                    </a:ext>
                  </a:extLst>
                </a:gridCol>
              </a:tblGrid>
              <a:tr h="9210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daily snow height, snow cover fraction</a:t>
                      </a:r>
                      <a:endParaRPr lang="en-DE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daily precipitation (liquid, solid)</a:t>
                      </a:r>
                      <a:endParaRPr lang="en-DE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daily dew point temperature</a:t>
                      </a:r>
                      <a:endParaRPr lang="en-DE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4785915"/>
                  </a:ext>
                </a:extLst>
              </a:tr>
              <a:tr h="921055"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daily air temperature</a:t>
                      </a:r>
                    </a:p>
                    <a:p>
                      <a:pPr algn="ctr"/>
                      <a:r>
                        <a:rPr lang="en-US" b="0" dirty="0"/>
                        <a:t>(mean, minimum, maximum)</a:t>
                      </a:r>
                      <a:endParaRPr lang="en-DE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daily soil temperature and moisture</a:t>
                      </a:r>
                      <a:endParaRPr lang="en-DE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daily wind speed (mean, maximum)</a:t>
                      </a:r>
                      <a:endParaRPr lang="en-DE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1322629"/>
                  </a:ext>
                </a:extLst>
              </a:tr>
              <a:tr h="7412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river and lake ice</a:t>
                      </a:r>
                      <a:endParaRPr lang="en-DE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river discharge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clouds</a:t>
                      </a:r>
                      <a:endParaRPr lang="en-DE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535754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4E786CA-BE7B-4262-B43A-306FE64755D5}"/>
              </a:ext>
            </a:extLst>
          </p:cNvPr>
          <p:cNvSpPr txBox="1"/>
          <p:nvPr/>
        </p:nvSpPr>
        <p:spPr>
          <a:xfrm>
            <a:off x="338313" y="1362084"/>
            <a:ext cx="2143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early spring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snow melt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rain on snow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ice crusts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B80D66-4497-4B47-B6D5-DD8FAD0B699A}"/>
              </a:ext>
            </a:extLst>
          </p:cNvPr>
          <p:cNvSpPr txBox="1"/>
          <p:nvPr/>
        </p:nvSpPr>
        <p:spPr>
          <a:xfrm>
            <a:off x="2561882" y="915399"/>
            <a:ext cx="5170329" cy="1477328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b="1" dirty="0"/>
              <a:t>spring (calving)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snow free patches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snow storms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541338" lvl="1" indent="-365125">
              <a:buFont typeface="Arial" panose="020B0604020202020204" pitchFamily="34" charset="0"/>
              <a:buChar char="•"/>
            </a:pPr>
            <a:r>
              <a:rPr lang="en-US" dirty="0"/>
              <a:t>ice crusts</a:t>
            </a:r>
          </a:p>
          <a:p>
            <a:pPr marL="541338" lvl="1" indent="-365125">
              <a:buFont typeface="Arial" panose="020B0604020202020204" pitchFamily="34" charset="0"/>
              <a:buChar char="•"/>
            </a:pPr>
            <a:r>
              <a:rPr lang="en-US" dirty="0"/>
              <a:t>river and lake ice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9DA63D-B766-45D4-AE7E-67F85A357927}"/>
              </a:ext>
            </a:extLst>
          </p:cNvPr>
          <p:cNvSpPr txBox="1"/>
          <p:nvPr/>
        </p:nvSpPr>
        <p:spPr>
          <a:xfrm>
            <a:off x="7850841" y="1020451"/>
            <a:ext cx="40028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early summer (calf marking, migration)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high water levels in rivers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strong currents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E41A68-E6C9-4083-9E23-8EFF891F580C}"/>
              </a:ext>
            </a:extLst>
          </p:cNvPr>
          <p:cNvSpPr txBox="1"/>
          <p:nvPr/>
        </p:nvSpPr>
        <p:spPr>
          <a:xfrm>
            <a:off x="8986592" y="1995747"/>
            <a:ext cx="356666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summer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insect harassment (insect numbers)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insect harassment (insect attacks)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hot summers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wet/dry summers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permafrost degradation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shifts in occurrence of predators/plants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snow bed degradation</a:t>
            </a:r>
            <a:endParaRPr 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8C3B7B-0BFA-4B80-9028-56FF1BAB4A5B}"/>
              </a:ext>
            </a:extLst>
          </p:cNvPr>
          <p:cNvSpPr txBox="1"/>
          <p:nvPr/>
        </p:nvSpPr>
        <p:spPr>
          <a:xfrm>
            <a:off x="7488000" y="5148000"/>
            <a:ext cx="3869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early autumn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mushroom growth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warm conditions during rutting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wet conditions during rutting</a:t>
            </a:r>
          </a:p>
          <a:p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CC124D-4A5C-4382-BEF4-1DF80546A6EC}"/>
              </a:ext>
            </a:extLst>
          </p:cNvPr>
          <p:cNvSpPr txBox="1"/>
          <p:nvPr/>
        </p:nvSpPr>
        <p:spPr>
          <a:xfrm>
            <a:off x="3764767" y="5007863"/>
            <a:ext cx="35666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late autumn (rutting , round ups)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wet/dry soil at the moment of first snow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frozen/unfrozen soil at the moment of first snow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932441-A68D-439B-A5E2-E6495464A720}"/>
              </a:ext>
            </a:extLst>
          </p:cNvPr>
          <p:cNvSpPr txBox="1"/>
          <p:nvPr/>
        </p:nvSpPr>
        <p:spPr>
          <a:xfrm>
            <a:off x="75909" y="4425108"/>
            <a:ext cx="35238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early winter (migration)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rain on snow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hoarfrost; frozen water on plants/lichen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ice crust on bare ground (ground ice or frost)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902978-A7B2-4C19-8C6C-AA0264EAC2E4}"/>
              </a:ext>
            </a:extLst>
          </p:cNvPr>
          <p:cNvSpPr txBox="1"/>
          <p:nvPr/>
        </p:nvSpPr>
        <p:spPr>
          <a:xfrm>
            <a:off x="60346" y="2867198"/>
            <a:ext cx="2842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winter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rain on snow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mild temperatures (from -5°C to +3°C) </a:t>
            </a:r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186BCE96-95C6-4857-A455-1FAFF5857FF9}"/>
              </a:ext>
            </a:extLst>
          </p:cNvPr>
          <p:cNvSpPr/>
          <p:nvPr/>
        </p:nvSpPr>
        <p:spPr>
          <a:xfrm rot="2408528">
            <a:off x="290342" y="2115789"/>
            <a:ext cx="422694" cy="51940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/>
          </a:p>
        </p:txBody>
      </p:sp>
      <p:sp>
        <p:nvSpPr>
          <p:cNvPr id="12" name="Arrow: Up 11">
            <a:extLst>
              <a:ext uri="{FF2B5EF4-FFF2-40B4-BE49-F238E27FC236}">
                <a16:creationId xmlns:a16="http://schemas.microsoft.com/office/drawing/2014/main" id="{F86B2531-4FFF-4472-83F0-58B5FF410E37}"/>
              </a:ext>
            </a:extLst>
          </p:cNvPr>
          <p:cNvSpPr/>
          <p:nvPr/>
        </p:nvSpPr>
        <p:spPr>
          <a:xfrm rot="5400000">
            <a:off x="1972201" y="1165866"/>
            <a:ext cx="422694" cy="51940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/>
          </a:p>
        </p:txBody>
      </p:sp>
      <p:sp>
        <p:nvSpPr>
          <p:cNvPr id="13" name="Arrow: Up 12">
            <a:extLst>
              <a:ext uri="{FF2B5EF4-FFF2-40B4-BE49-F238E27FC236}">
                <a16:creationId xmlns:a16="http://schemas.microsoft.com/office/drawing/2014/main" id="{AF820864-5976-4943-98A3-31EB4168AD41}"/>
              </a:ext>
            </a:extLst>
          </p:cNvPr>
          <p:cNvSpPr/>
          <p:nvPr/>
        </p:nvSpPr>
        <p:spPr>
          <a:xfrm rot="5400000">
            <a:off x="7222465" y="1063117"/>
            <a:ext cx="422694" cy="51940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/>
          </a:p>
        </p:txBody>
      </p:sp>
      <p:sp>
        <p:nvSpPr>
          <p:cNvPr id="14" name="Arrow: Up 13">
            <a:extLst>
              <a:ext uri="{FF2B5EF4-FFF2-40B4-BE49-F238E27FC236}">
                <a16:creationId xmlns:a16="http://schemas.microsoft.com/office/drawing/2014/main" id="{F88C4286-1996-484B-B8BF-EF3E9A1FF2E1}"/>
              </a:ext>
            </a:extLst>
          </p:cNvPr>
          <p:cNvSpPr/>
          <p:nvPr/>
        </p:nvSpPr>
        <p:spPr>
          <a:xfrm rot="10337974">
            <a:off x="10468974" y="1739498"/>
            <a:ext cx="422694" cy="51940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/>
          </a:p>
        </p:txBody>
      </p:sp>
      <p:sp>
        <p:nvSpPr>
          <p:cNvPr id="15" name="Arrow: Up 14">
            <a:extLst>
              <a:ext uri="{FF2B5EF4-FFF2-40B4-BE49-F238E27FC236}">
                <a16:creationId xmlns:a16="http://schemas.microsoft.com/office/drawing/2014/main" id="{F17F21E7-7AAC-41D3-A437-32A36986F39C}"/>
              </a:ext>
            </a:extLst>
          </p:cNvPr>
          <p:cNvSpPr/>
          <p:nvPr/>
        </p:nvSpPr>
        <p:spPr>
          <a:xfrm rot="12864323">
            <a:off x="11068986" y="5181068"/>
            <a:ext cx="422694" cy="51940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/>
          </a:p>
        </p:txBody>
      </p:sp>
      <p:sp>
        <p:nvSpPr>
          <p:cNvPr id="17" name="Arrow: Up 16">
            <a:extLst>
              <a:ext uri="{FF2B5EF4-FFF2-40B4-BE49-F238E27FC236}">
                <a16:creationId xmlns:a16="http://schemas.microsoft.com/office/drawing/2014/main" id="{7E5AB0BD-231A-44E1-A3E3-09D23EA80707}"/>
              </a:ext>
            </a:extLst>
          </p:cNvPr>
          <p:cNvSpPr/>
          <p:nvPr/>
        </p:nvSpPr>
        <p:spPr>
          <a:xfrm rot="16999521">
            <a:off x="3436223" y="5682897"/>
            <a:ext cx="422694" cy="51940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/>
          </a:p>
        </p:txBody>
      </p:sp>
      <p:sp>
        <p:nvSpPr>
          <p:cNvPr id="18" name="Arrow: Up 17">
            <a:extLst>
              <a:ext uri="{FF2B5EF4-FFF2-40B4-BE49-F238E27FC236}">
                <a16:creationId xmlns:a16="http://schemas.microsoft.com/office/drawing/2014/main" id="{020CD0CB-37C0-4042-85A0-4A73C0910A06}"/>
              </a:ext>
            </a:extLst>
          </p:cNvPr>
          <p:cNvSpPr/>
          <p:nvPr/>
        </p:nvSpPr>
        <p:spPr>
          <a:xfrm rot="793921">
            <a:off x="198304" y="3807824"/>
            <a:ext cx="422694" cy="51940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D0BDCA-EE88-4300-AC1D-046F2C1E7949}"/>
              </a:ext>
            </a:extLst>
          </p:cNvPr>
          <p:cNvSpPr txBox="1"/>
          <p:nvPr/>
        </p:nvSpPr>
        <p:spPr>
          <a:xfrm>
            <a:off x="8986592" y="1995747"/>
            <a:ext cx="356666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summer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trike="dblStrike" dirty="0"/>
              <a:t>insect harassment (insect numbers)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insect harassment (insect attacks)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hot summers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wet/dry summers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permafrost degradation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trike="dblStrike" dirty="0"/>
              <a:t>shifts in occurrence of predators/plants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snow bed degradation</a:t>
            </a:r>
            <a:endParaRPr lang="en-US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E1A516-3FF2-4504-A23D-12E4AA9AA82E}"/>
              </a:ext>
            </a:extLst>
          </p:cNvPr>
          <p:cNvSpPr txBox="1"/>
          <p:nvPr/>
        </p:nvSpPr>
        <p:spPr>
          <a:xfrm>
            <a:off x="7488000" y="5148000"/>
            <a:ext cx="3869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early autumn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trike="dblStrike" dirty="0"/>
              <a:t>mushroom growth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warm conditions during rutting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wet conditions during rutting</a:t>
            </a:r>
          </a:p>
          <a:p>
            <a:endParaRPr lang="en-US" b="1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C01C00F-FD33-4B95-BCDE-9DA7C3DF965E}"/>
              </a:ext>
            </a:extLst>
          </p:cNvPr>
          <p:cNvSpPr/>
          <p:nvPr/>
        </p:nvSpPr>
        <p:spPr>
          <a:xfrm>
            <a:off x="0" y="-11987"/>
            <a:ext cx="9694505" cy="9006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bg1"/>
                </a:solidFill>
              </a:rPr>
              <a:t>Understanding the operational environment</a:t>
            </a:r>
            <a:endParaRPr lang="en-DE" sz="3600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5FCA9A0-E827-4751-950D-3C8D1DEB5008}"/>
              </a:ext>
            </a:extLst>
          </p:cNvPr>
          <p:cNvSpPr txBox="1"/>
          <p:nvPr/>
        </p:nvSpPr>
        <p:spPr>
          <a:xfrm>
            <a:off x="8986593" y="1995747"/>
            <a:ext cx="3129498" cy="31393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summer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trike="dblStrike" dirty="0"/>
              <a:t>insect harassment (insect numbers)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insect harassment (insect attacks)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hot summers: &gt;25</a:t>
            </a:r>
            <a:r>
              <a:rPr lang="en-GB" dirty="0">
                <a:solidFill>
                  <a:srgbClr val="FFC000"/>
                </a:solidFill>
              </a:rPr>
              <a:t>°C</a:t>
            </a:r>
            <a:endParaRPr lang="en-US" dirty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wet/dry summers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permafrost degradation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trike="dblStrike" dirty="0"/>
              <a:t>shifts in occurrence of predators/plants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snow bed degradation</a:t>
            </a:r>
            <a:endParaRPr lang="en-US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4444583-33AA-4F3A-8BDF-3B30EF9D59A4}"/>
              </a:ext>
            </a:extLst>
          </p:cNvPr>
          <p:cNvSpPr txBox="1"/>
          <p:nvPr/>
        </p:nvSpPr>
        <p:spPr>
          <a:xfrm>
            <a:off x="7487999" y="5148000"/>
            <a:ext cx="462809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early autumn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trike="dblStrike" dirty="0"/>
              <a:t>mushroom growth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warm conditions during rutting: &gt;10</a:t>
            </a:r>
            <a:r>
              <a:rPr lang="en-GB" dirty="0">
                <a:solidFill>
                  <a:srgbClr val="FFC000"/>
                </a:solidFill>
              </a:rPr>
              <a:t>°C</a:t>
            </a:r>
            <a:endParaRPr lang="en-US" dirty="0">
              <a:solidFill>
                <a:srgbClr val="FFC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wet conditions during rutting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28" name="Arrow: Up 27">
            <a:extLst>
              <a:ext uri="{FF2B5EF4-FFF2-40B4-BE49-F238E27FC236}">
                <a16:creationId xmlns:a16="http://schemas.microsoft.com/office/drawing/2014/main" id="{B7B7A1DC-DE1B-4FA0-921F-906D240A0507}"/>
              </a:ext>
            </a:extLst>
          </p:cNvPr>
          <p:cNvSpPr/>
          <p:nvPr/>
        </p:nvSpPr>
        <p:spPr>
          <a:xfrm rot="16200000">
            <a:off x="7310967" y="5730676"/>
            <a:ext cx="422694" cy="51940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/>
          </a:p>
        </p:txBody>
      </p:sp>
    </p:spTree>
    <p:extLst>
      <p:ext uri="{BB962C8B-B14F-4D97-AF65-F5344CB8AC3E}">
        <p14:creationId xmlns:p14="http://schemas.microsoft.com/office/powerpoint/2010/main" val="286643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5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81B780E-6592-4801-B533-09A893798986}"/>
              </a:ext>
            </a:extLst>
          </p:cNvPr>
          <p:cNvSpPr/>
          <p:nvPr/>
        </p:nvSpPr>
        <p:spPr>
          <a:xfrm>
            <a:off x="0" y="-11987"/>
            <a:ext cx="9694505" cy="9006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82663"/>
            <a:r>
              <a:rPr lang="en-US" sz="3600" dirty="0"/>
              <a:t>Thawing Days in Autumn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324A1C-CF11-4F9E-A1E4-2E88F82D8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536" y="1084564"/>
            <a:ext cx="3428596" cy="24960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A4A2B1-6706-425C-AB6D-ACAE254339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536" y="3799724"/>
            <a:ext cx="3428596" cy="252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C7C1B8-C395-48F6-8962-6472B85F11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217" y="1084564"/>
            <a:ext cx="3461538" cy="252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B7B28D-8D93-4515-92FD-84055551EF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61" y="1084564"/>
            <a:ext cx="3514088" cy="25132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96DA95-0136-4266-B831-AC30207525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217" y="3799724"/>
            <a:ext cx="3461538" cy="2520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D3D1045-997E-48DE-BEDE-74206FF75BB4}"/>
              </a:ext>
            </a:extLst>
          </p:cNvPr>
          <p:cNvSpPr/>
          <p:nvPr/>
        </p:nvSpPr>
        <p:spPr>
          <a:xfrm>
            <a:off x="856269" y="1096993"/>
            <a:ext cx="1321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observation</a:t>
            </a:r>
            <a:endParaRPr lang="en-DE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4ED131A-1D41-4D1D-AC00-3BD7C7B8B9F7}"/>
              </a:ext>
            </a:extLst>
          </p:cNvPr>
          <p:cNvSpPr/>
          <p:nvPr/>
        </p:nvSpPr>
        <p:spPr>
          <a:xfrm>
            <a:off x="4447743" y="1084564"/>
            <a:ext cx="13795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CMIP6 – hist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8C0127-139D-4D59-992C-4AD8E319496E}"/>
              </a:ext>
            </a:extLst>
          </p:cNvPr>
          <p:cNvSpPr/>
          <p:nvPr/>
        </p:nvSpPr>
        <p:spPr>
          <a:xfrm>
            <a:off x="8052143" y="1109180"/>
            <a:ext cx="1381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EUR11 – hist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52A6AE-9BFE-40E3-99EF-9F3FE3A0D43A}"/>
              </a:ext>
            </a:extLst>
          </p:cNvPr>
          <p:cNvSpPr/>
          <p:nvPr/>
        </p:nvSpPr>
        <p:spPr>
          <a:xfrm>
            <a:off x="4447743" y="3770777"/>
            <a:ext cx="2379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CMIP6 - end of century</a:t>
            </a:r>
            <a:endParaRPr lang="en-DE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70BDE4-CA1A-4377-AF3C-45AEB2420896}"/>
              </a:ext>
            </a:extLst>
          </p:cNvPr>
          <p:cNvSpPr txBox="1"/>
          <p:nvPr/>
        </p:nvSpPr>
        <p:spPr>
          <a:xfrm>
            <a:off x="4447743" y="4026997"/>
            <a:ext cx="1321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SSP5-RCP85</a:t>
            </a:r>
            <a:endParaRPr lang="en-DE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81F46E2-E7A1-4719-9BC6-078FEED0E612}"/>
              </a:ext>
            </a:extLst>
          </p:cNvPr>
          <p:cNvSpPr/>
          <p:nvPr/>
        </p:nvSpPr>
        <p:spPr>
          <a:xfrm>
            <a:off x="8052143" y="3770777"/>
            <a:ext cx="23812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EUR11 - end of century</a:t>
            </a:r>
            <a:endParaRPr lang="en-DE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DCBD5E-4CBC-4D6D-B551-162DB89C61C4}"/>
              </a:ext>
            </a:extLst>
          </p:cNvPr>
          <p:cNvSpPr txBox="1"/>
          <p:nvPr/>
        </p:nvSpPr>
        <p:spPr>
          <a:xfrm>
            <a:off x="8052143" y="4026997"/>
            <a:ext cx="792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RCP85</a:t>
            </a:r>
            <a:endParaRPr lang="en-DE" b="1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38AB14A-A331-44A6-B322-F1BF0525F4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3785" y="3900160"/>
            <a:ext cx="561160" cy="23191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B5BA31E-367B-44E9-9F98-45B5A2199B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4" y="1170176"/>
            <a:ext cx="648410" cy="231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A2422B86-0C1C-48EA-A21F-C7BD4A4F69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27" y="1183329"/>
            <a:ext cx="10051106" cy="519837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E8F1693-3BB1-41AC-A6B2-2F049E6B2EF7}"/>
              </a:ext>
            </a:extLst>
          </p:cNvPr>
          <p:cNvSpPr/>
          <p:nvPr/>
        </p:nvSpPr>
        <p:spPr>
          <a:xfrm>
            <a:off x="0" y="-11987"/>
            <a:ext cx="9694505" cy="9006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82663"/>
            <a:r>
              <a:rPr lang="en-US" sz="3600" dirty="0"/>
              <a:t>Thawing Days in Autumn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BAB7F7B-F677-4342-A5DB-C5D07D754DAB}"/>
              </a:ext>
            </a:extLst>
          </p:cNvPr>
          <p:cNvSpPr txBox="1"/>
          <p:nvPr/>
        </p:nvSpPr>
        <p:spPr>
          <a:xfrm rot="16200000">
            <a:off x="-2323054" y="3485568"/>
            <a:ext cx="5655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days with maximum temperature above 0</a:t>
            </a:r>
            <a:r>
              <a:rPr lang="en-GB" sz="2400" dirty="0"/>
              <a:t>°C</a:t>
            </a:r>
            <a:endParaRPr lang="en-DE" sz="2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C292034-D0E4-4777-9522-1A7B6AD42756}"/>
              </a:ext>
            </a:extLst>
          </p:cNvPr>
          <p:cNvSpPr txBox="1"/>
          <p:nvPr/>
        </p:nvSpPr>
        <p:spPr>
          <a:xfrm>
            <a:off x="1202499" y="1183329"/>
            <a:ext cx="2551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Rovaniemi, Finland</a:t>
            </a:r>
            <a:endParaRPr lang="en-DE" sz="2400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82A47FB-EC2B-4C5A-932F-9414D47F3E74}"/>
              </a:ext>
            </a:extLst>
          </p:cNvPr>
          <p:cNvGrpSpPr/>
          <p:nvPr/>
        </p:nvGrpSpPr>
        <p:grpSpPr>
          <a:xfrm>
            <a:off x="6588421" y="4276413"/>
            <a:ext cx="3996071" cy="1754322"/>
            <a:chOff x="7445829" y="4235965"/>
            <a:chExt cx="3596904" cy="1754322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5BFFC128-A028-4914-86B0-613BCD93CD83}"/>
                </a:ext>
              </a:extLst>
            </p:cNvPr>
            <p:cNvSpPr/>
            <p:nvPr/>
          </p:nvSpPr>
          <p:spPr>
            <a:xfrm>
              <a:off x="7445829" y="4235965"/>
              <a:ext cx="3596904" cy="1754322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0" rtlCol="0" anchor="ctr"/>
            <a:lstStyle/>
            <a:p>
              <a:pPr marL="446088"/>
              <a:r>
                <a:rPr lang="en-GB" dirty="0">
                  <a:solidFill>
                    <a:schemeClr val="tx1"/>
                  </a:solidFill>
                </a:rPr>
                <a:t>observation</a:t>
              </a:r>
            </a:p>
            <a:p>
              <a:pPr marL="446088"/>
              <a:r>
                <a:rPr lang="en-GB" dirty="0">
                  <a:solidFill>
                    <a:schemeClr val="tx1"/>
                  </a:solidFill>
                </a:rPr>
                <a:t>decadal mean observation</a:t>
              </a:r>
            </a:p>
            <a:p>
              <a:pPr marL="446088"/>
              <a:r>
                <a:rPr lang="en-GB" dirty="0">
                  <a:solidFill>
                    <a:schemeClr val="tx1"/>
                  </a:solidFill>
                </a:rPr>
                <a:t>historical climate model simulation</a:t>
              </a:r>
            </a:p>
            <a:p>
              <a:pPr marL="446088"/>
              <a:r>
                <a:rPr lang="en-GB" dirty="0">
                  <a:solidFill>
                    <a:schemeClr val="tx1"/>
                  </a:solidFill>
                </a:rPr>
                <a:t>2°C global warming</a:t>
              </a:r>
            </a:p>
            <a:p>
              <a:pPr marL="446088"/>
              <a:r>
                <a:rPr lang="en-GB" dirty="0">
                  <a:solidFill>
                    <a:schemeClr val="tx1"/>
                  </a:solidFill>
                </a:rPr>
                <a:t>2.5°C global warming</a:t>
              </a:r>
            </a:p>
            <a:p>
              <a:pPr marL="446088"/>
              <a:r>
                <a:rPr lang="en-GB" dirty="0">
                  <a:solidFill>
                    <a:schemeClr val="tx1"/>
                  </a:solidFill>
                </a:rPr>
                <a:t>4°C global warming</a:t>
              </a:r>
              <a:endParaRPr lang="en-DE" dirty="0">
                <a:solidFill>
                  <a:schemeClr val="tx1"/>
                </a:solidFill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BE827BDE-6B6D-4B66-AAAE-6E5146A393B1}"/>
                </a:ext>
              </a:extLst>
            </p:cNvPr>
            <p:cNvGrpSpPr/>
            <p:nvPr/>
          </p:nvGrpSpPr>
          <p:grpSpPr>
            <a:xfrm>
              <a:off x="7649499" y="4380122"/>
              <a:ext cx="288109" cy="108000"/>
              <a:chOff x="5957455" y="230909"/>
              <a:chExt cx="288109" cy="108000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90AE2C7A-DFE7-4AD7-93FE-C917FB163747}"/>
                  </a:ext>
                </a:extLst>
              </p:cNvPr>
              <p:cNvSpPr/>
              <p:nvPr/>
            </p:nvSpPr>
            <p:spPr>
              <a:xfrm>
                <a:off x="5957455" y="230909"/>
                <a:ext cx="108000" cy="108000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9FE0E3CE-6A2D-4679-85DC-7E1F3EF64CA3}"/>
                  </a:ext>
                </a:extLst>
              </p:cNvPr>
              <p:cNvSpPr/>
              <p:nvPr/>
            </p:nvSpPr>
            <p:spPr>
              <a:xfrm>
                <a:off x="6137564" y="230909"/>
                <a:ext cx="108000" cy="108000"/>
              </a:xfrm>
              <a:prstGeom prst="rect">
                <a:avLst/>
              </a:prstGeom>
              <a:solidFill>
                <a:srgbClr val="6294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</p:grp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A582FA6-634B-4DE7-96C1-91647218A7B2}"/>
                </a:ext>
              </a:extLst>
            </p:cNvPr>
            <p:cNvCxnSpPr>
              <a:cxnSpLocks/>
            </p:cNvCxnSpPr>
            <p:nvPr/>
          </p:nvCxnSpPr>
          <p:spPr>
            <a:xfrm>
              <a:off x="7649499" y="4689373"/>
              <a:ext cx="288109" cy="0"/>
            </a:xfrm>
            <a:prstGeom prst="line">
              <a:avLst/>
            </a:prstGeom>
            <a:ln w="6032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AED1E67-7FFA-460E-9EE2-AE99B2E0D0A2}"/>
                </a:ext>
              </a:extLst>
            </p:cNvPr>
            <p:cNvCxnSpPr>
              <a:cxnSpLocks/>
            </p:cNvCxnSpPr>
            <p:nvPr/>
          </p:nvCxnSpPr>
          <p:spPr>
            <a:xfrm>
              <a:off x="7649499" y="4773216"/>
              <a:ext cx="288109" cy="0"/>
            </a:xfrm>
            <a:prstGeom prst="line">
              <a:avLst/>
            </a:prstGeom>
            <a:ln w="60325">
              <a:solidFill>
                <a:srgbClr val="0000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46D44CB5-3A77-40C2-9775-221A21C7FA55}"/>
                </a:ext>
              </a:extLst>
            </p:cNvPr>
            <p:cNvGrpSpPr/>
            <p:nvPr/>
          </p:nvGrpSpPr>
          <p:grpSpPr>
            <a:xfrm>
              <a:off x="7654105" y="4899448"/>
              <a:ext cx="283503" cy="167684"/>
              <a:chOff x="7226710" y="265471"/>
              <a:chExt cx="422789" cy="297947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A79AC6B1-C826-4DCF-9D58-82AD40658FDB}"/>
                  </a:ext>
                </a:extLst>
              </p:cNvPr>
              <p:cNvSpPr/>
              <p:nvPr/>
            </p:nvSpPr>
            <p:spPr>
              <a:xfrm>
                <a:off x="7226710" y="265471"/>
                <a:ext cx="422789" cy="297947"/>
              </a:xfrm>
              <a:prstGeom prst="rect">
                <a:avLst/>
              </a:prstGeom>
              <a:solidFill>
                <a:srgbClr val="87CE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D775F382-40F1-4603-B554-D0F477C380DB}"/>
                  </a:ext>
                </a:extLst>
              </p:cNvPr>
              <p:cNvCxnSpPr>
                <a:stCxn id="52" idx="1"/>
                <a:endCxn id="52" idx="3"/>
              </p:cNvCxnSpPr>
              <p:nvPr/>
            </p:nvCxnSpPr>
            <p:spPr>
              <a:xfrm>
                <a:off x="7226710" y="414445"/>
                <a:ext cx="42278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441AFE34-A9C4-4809-85D8-AC47F074A04E}"/>
                  </a:ext>
                </a:extLst>
              </p:cNvPr>
              <p:cNvCxnSpPr>
                <a:stCxn id="52" idx="1"/>
                <a:endCxn id="52" idx="3"/>
              </p:cNvCxnSpPr>
              <p:nvPr/>
            </p:nvCxnSpPr>
            <p:spPr>
              <a:xfrm>
                <a:off x="7226710" y="414445"/>
                <a:ext cx="422789" cy="0"/>
              </a:xfrm>
              <a:prstGeom prst="line">
                <a:avLst/>
              </a:prstGeom>
              <a:ln w="38100">
                <a:solidFill>
                  <a:srgbClr val="1C9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EC74BFD-55A2-4844-86A1-437A00058624}"/>
                </a:ext>
              </a:extLst>
            </p:cNvPr>
            <p:cNvGrpSpPr/>
            <p:nvPr/>
          </p:nvGrpSpPr>
          <p:grpSpPr>
            <a:xfrm>
              <a:off x="7654105" y="5163458"/>
              <a:ext cx="283503" cy="167684"/>
              <a:chOff x="7226710" y="265471"/>
              <a:chExt cx="422789" cy="297947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E8AC763B-5345-41E1-A23F-A58B35A2D592}"/>
                  </a:ext>
                </a:extLst>
              </p:cNvPr>
              <p:cNvSpPr/>
              <p:nvPr/>
            </p:nvSpPr>
            <p:spPr>
              <a:xfrm>
                <a:off x="7226710" y="265471"/>
                <a:ext cx="422789" cy="297947"/>
              </a:xfrm>
              <a:prstGeom prst="rect">
                <a:avLst/>
              </a:prstGeom>
              <a:solidFill>
                <a:srgbClr val="C7F6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865E1CAB-29FA-44FB-9926-6E979DB75154}"/>
                  </a:ext>
                </a:extLst>
              </p:cNvPr>
              <p:cNvCxnSpPr>
                <a:stCxn id="49" idx="1"/>
                <a:endCxn id="49" idx="3"/>
              </p:cNvCxnSpPr>
              <p:nvPr/>
            </p:nvCxnSpPr>
            <p:spPr>
              <a:xfrm>
                <a:off x="7226710" y="414445"/>
                <a:ext cx="42278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5A0F3E24-BC73-4240-B247-A2B02AD86DBD}"/>
                  </a:ext>
                </a:extLst>
              </p:cNvPr>
              <p:cNvCxnSpPr>
                <a:stCxn id="49" idx="1"/>
                <a:endCxn id="49" idx="3"/>
              </p:cNvCxnSpPr>
              <p:nvPr/>
            </p:nvCxnSpPr>
            <p:spPr>
              <a:xfrm>
                <a:off x="7226710" y="414445"/>
                <a:ext cx="422789" cy="0"/>
              </a:xfrm>
              <a:prstGeom prst="line">
                <a:avLst/>
              </a:prstGeom>
              <a:ln w="38100">
                <a:solidFill>
                  <a:srgbClr val="76CA9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83D8233F-1513-4CAC-B4C5-C44A2C5E2226}"/>
                </a:ext>
              </a:extLst>
            </p:cNvPr>
            <p:cNvGrpSpPr/>
            <p:nvPr/>
          </p:nvGrpSpPr>
          <p:grpSpPr>
            <a:xfrm>
              <a:off x="7654105" y="5437646"/>
              <a:ext cx="283503" cy="167684"/>
              <a:chOff x="7226710" y="265471"/>
              <a:chExt cx="422789" cy="297947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4CE2D9B1-1013-4982-A4C3-9A88EE1F30B3}"/>
                  </a:ext>
                </a:extLst>
              </p:cNvPr>
              <p:cNvSpPr/>
              <p:nvPr/>
            </p:nvSpPr>
            <p:spPr>
              <a:xfrm>
                <a:off x="7226710" y="265471"/>
                <a:ext cx="422789" cy="297947"/>
              </a:xfrm>
              <a:prstGeom prst="rect">
                <a:avLst/>
              </a:prstGeom>
              <a:solidFill>
                <a:srgbClr val="FFE3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A0F7DB7B-FF5C-4772-8665-B4E13E964702}"/>
                  </a:ext>
                </a:extLst>
              </p:cNvPr>
              <p:cNvCxnSpPr>
                <a:stCxn id="46" idx="1"/>
                <a:endCxn id="46" idx="3"/>
              </p:cNvCxnSpPr>
              <p:nvPr/>
            </p:nvCxnSpPr>
            <p:spPr>
              <a:xfrm>
                <a:off x="7226710" y="414445"/>
                <a:ext cx="42278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9269FC76-7E4D-4C50-A7E7-401FC8DF09B7}"/>
                  </a:ext>
                </a:extLst>
              </p:cNvPr>
              <p:cNvCxnSpPr>
                <a:stCxn id="46" idx="1"/>
                <a:endCxn id="46" idx="3"/>
              </p:cNvCxnSpPr>
              <p:nvPr/>
            </p:nvCxnSpPr>
            <p:spPr>
              <a:xfrm>
                <a:off x="7226710" y="414445"/>
                <a:ext cx="422789" cy="0"/>
              </a:xfrm>
              <a:prstGeom prst="line">
                <a:avLst/>
              </a:prstGeom>
              <a:ln w="38100">
                <a:solidFill>
                  <a:srgbClr val="FFFF4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EE30BC7-0CD1-4D22-9D04-1171E9568CD8}"/>
                </a:ext>
              </a:extLst>
            </p:cNvPr>
            <p:cNvGrpSpPr/>
            <p:nvPr/>
          </p:nvGrpSpPr>
          <p:grpSpPr>
            <a:xfrm>
              <a:off x="7654105" y="5714356"/>
              <a:ext cx="283503" cy="167684"/>
              <a:chOff x="7226710" y="265471"/>
              <a:chExt cx="422789" cy="297947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E7E06FF-207B-48AA-AA1B-61367EB7DC30}"/>
                  </a:ext>
                </a:extLst>
              </p:cNvPr>
              <p:cNvSpPr/>
              <p:nvPr/>
            </p:nvSpPr>
            <p:spPr>
              <a:xfrm>
                <a:off x="7226710" y="265471"/>
                <a:ext cx="422789" cy="297947"/>
              </a:xfrm>
              <a:prstGeom prst="rect">
                <a:avLst/>
              </a:prstGeom>
              <a:solidFill>
                <a:srgbClr val="FCBF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CFBB71D2-C788-4195-9D9E-EBFA11699B56}"/>
                  </a:ext>
                </a:extLst>
              </p:cNvPr>
              <p:cNvCxnSpPr>
                <a:stCxn id="43" idx="1"/>
                <a:endCxn id="43" idx="3"/>
              </p:cNvCxnSpPr>
              <p:nvPr/>
            </p:nvCxnSpPr>
            <p:spPr>
              <a:xfrm>
                <a:off x="7226710" y="414445"/>
                <a:ext cx="42278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A8EDAF2E-3C5B-42E9-81D1-1B8EFA8DC8BC}"/>
                  </a:ext>
                </a:extLst>
              </p:cNvPr>
              <p:cNvCxnSpPr>
                <a:stCxn id="43" idx="1"/>
                <a:endCxn id="43" idx="3"/>
              </p:cNvCxnSpPr>
              <p:nvPr/>
            </p:nvCxnSpPr>
            <p:spPr>
              <a:xfrm>
                <a:off x="7226710" y="414445"/>
                <a:ext cx="422789" cy="0"/>
              </a:xfrm>
              <a:prstGeom prst="line">
                <a:avLst/>
              </a:prstGeom>
              <a:ln w="38100">
                <a:solidFill>
                  <a:srgbClr val="FE7E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EAAE02B3-F1DB-4FAB-8025-5A650CF0BB01}"/>
              </a:ext>
            </a:extLst>
          </p:cNvPr>
          <p:cNvSpPr/>
          <p:nvPr/>
        </p:nvSpPr>
        <p:spPr>
          <a:xfrm>
            <a:off x="6526060" y="4897508"/>
            <a:ext cx="4083485" cy="1154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C8D8576-21F7-4B1E-B0AA-CE3B6511410E}"/>
              </a:ext>
            </a:extLst>
          </p:cNvPr>
          <p:cNvSpPr txBox="1"/>
          <p:nvPr/>
        </p:nvSpPr>
        <p:spPr>
          <a:xfrm rot="16200000">
            <a:off x="-2323054" y="3485569"/>
            <a:ext cx="5655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days with maximum temperature above 0</a:t>
            </a:r>
            <a:r>
              <a:rPr lang="en-GB" sz="2400" dirty="0"/>
              <a:t>°C</a:t>
            </a:r>
            <a:endParaRPr lang="en-DE" sz="240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F7271E7-E039-4D95-857B-B97CBFF321DA}"/>
              </a:ext>
            </a:extLst>
          </p:cNvPr>
          <p:cNvSpPr txBox="1"/>
          <p:nvPr/>
        </p:nvSpPr>
        <p:spPr>
          <a:xfrm>
            <a:off x="1202499" y="1183330"/>
            <a:ext cx="2551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Rovaniemi, Finland</a:t>
            </a:r>
            <a:endParaRPr lang="en-DE" sz="2400" dirty="0"/>
          </a:p>
        </p:txBody>
      </p:sp>
    </p:spTree>
    <p:extLst>
      <p:ext uri="{BB962C8B-B14F-4D97-AF65-F5344CB8AC3E}">
        <p14:creationId xmlns:p14="http://schemas.microsoft.com/office/powerpoint/2010/main" val="2640168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2596A6-DA6D-46D6-A0A7-8B849A346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27" y="1183328"/>
            <a:ext cx="10051106" cy="519837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E8F1693-3BB1-41AC-A6B2-2F049E6B2EF7}"/>
              </a:ext>
            </a:extLst>
          </p:cNvPr>
          <p:cNvSpPr/>
          <p:nvPr/>
        </p:nvSpPr>
        <p:spPr>
          <a:xfrm>
            <a:off x="0" y="-11987"/>
            <a:ext cx="9694505" cy="9006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82663"/>
            <a:r>
              <a:rPr lang="en-US" sz="3600" dirty="0"/>
              <a:t>Thawing Days in Autumn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BAB7F7B-F677-4342-A5DB-C5D07D754DAB}"/>
              </a:ext>
            </a:extLst>
          </p:cNvPr>
          <p:cNvSpPr txBox="1"/>
          <p:nvPr/>
        </p:nvSpPr>
        <p:spPr>
          <a:xfrm rot="16200000">
            <a:off x="-2323054" y="3485568"/>
            <a:ext cx="5655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days with maximum temperature above 0</a:t>
            </a:r>
            <a:r>
              <a:rPr lang="en-GB" sz="2400" dirty="0"/>
              <a:t>°C</a:t>
            </a:r>
            <a:endParaRPr lang="en-DE" sz="2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C292034-D0E4-4777-9522-1A7B6AD42756}"/>
              </a:ext>
            </a:extLst>
          </p:cNvPr>
          <p:cNvSpPr txBox="1"/>
          <p:nvPr/>
        </p:nvSpPr>
        <p:spPr>
          <a:xfrm>
            <a:off x="1202499" y="1183329"/>
            <a:ext cx="2551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Rovaniemi, Finland</a:t>
            </a:r>
            <a:endParaRPr lang="en-DE" sz="2400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D77D3AF-FC11-41B6-A730-E633C36269F1}"/>
              </a:ext>
            </a:extLst>
          </p:cNvPr>
          <p:cNvGrpSpPr/>
          <p:nvPr/>
        </p:nvGrpSpPr>
        <p:grpSpPr>
          <a:xfrm>
            <a:off x="6588421" y="4276413"/>
            <a:ext cx="3996071" cy="1754322"/>
            <a:chOff x="7445829" y="4235965"/>
            <a:chExt cx="3596904" cy="1754322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260D14AE-E008-4C14-B563-F2692C2BFDF9}"/>
                </a:ext>
              </a:extLst>
            </p:cNvPr>
            <p:cNvSpPr/>
            <p:nvPr/>
          </p:nvSpPr>
          <p:spPr>
            <a:xfrm>
              <a:off x="7445829" y="4235965"/>
              <a:ext cx="3596904" cy="1754322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0" rtlCol="0" anchor="ctr"/>
            <a:lstStyle/>
            <a:p>
              <a:pPr marL="446088"/>
              <a:r>
                <a:rPr lang="en-GB" dirty="0">
                  <a:solidFill>
                    <a:schemeClr val="tx1"/>
                  </a:solidFill>
                </a:rPr>
                <a:t>observation</a:t>
              </a:r>
            </a:p>
            <a:p>
              <a:pPr marL="446088"/>
              <a:r>
                <a:rPr lang="en-GB" dirty="0">
                  <a:solidFill>
                    <a:schemeClr val="tx1"/>
                  </a:solidFill>
                </a:rPr>
                <a:t>decadal mean observation</a:t>
              </a:r>
            </a:p>
            <a:p>
              <a:pPr marL="446088"/>
              <a:r>
                <a:rPr lang="en-GB" dirty="0">
                  <a:solidFill>
                    <a:schemeClr val="tx1"/>
                  </a:solidFill>
                </a:rPr>
                <a:t>historical climate model simulation</a:t>
              </a:r>
            </a:p>
            <a:p>
              <a:pPr marL="446088"/>
              <a:r>
                <a:rPr lang="en-GB" dirty="0">
                  <a:solidFill>
                    <a:schemeClr val="tx1"/>
                  </a:solidFill>
                </a:rPr>
                <a:t>2°C global warming</a:t>
              </a:r>
            </a:p>
            <a:p>
              <a:pPr marL="446088"/>
              <a:r>
                <a:rPr lang="en-GB" dirty="0">
                  <a:solidFill>
                    <a:schemeClr val="tx1"/>
                  </a:solidFill>
                </a:rPr>
                <a:t>2.5°C global warming</a:t>
              </a:r>
            </a:p>
            <a:p>
              <a:pPr marL="446088"/>
              <a:r>
                <a:rPr lang="en-GB" dirty="0">
                  <a:solidFill>
                    <a:schemeClr val="tx1"/>
                  </a:solidFill>
                </a:rPr>
                <a:t>4°C global warming</a:t>
              </a:r>
              <a:endParaRPr lang="en-DE" dirty="0">
                <a:solidFill>
                  <a:schemeClr val="tx1"/>
                </a:solidFill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DD0BC3B-4932-4868-82D3-56E4EF1AE220}"/>
                </a:ext>
              </a:extLst>
            </p:cNvPr>
            <p:cNvGrpSpPr/>
            <p:nvPr/>
          </p:nvGrpSpPr>
          <p:grpSpPr>
            <a:xfrm>
              <a:off x="7649499" y="4380122"/>
              <a:ext cx="288109" cy="108000"/>
              <a:chOff x="5957455" y="230909"/>
              <a:chExt cx="288109" cy="108000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43FBDC8F-F3EC-44FC-BF44-D61EA85A51B2}"/>
                  </a:ext>
                </a:extLst>
              </p:cNvPr>
              <p:cNvSpPr/>
              <p:nvPr/>
            </p:nvSpPr>
            <p:spPr>
              <a:xfrm>
                <a:off x="5957455" y="230909"/>
                <a:ext cx="108000" cy="108000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6180AB76-2630-4437-9FF0-3C109944A643}"/>
                  </a:ext>
                </a:extLst>
              </p:cNvPr>
              <p:cNvSpPr/>
              <p:nvPr/>
            </p:nvSpPr>
            <p:spPr>
              <a:xfrm>
                <a:off x="6137564" y="230909"/>
                <a:ext cx="108000" cy="108000"/>
              </a:xfrm>
              <a:prstGeom prst="rect">
                <a:avLst/>
              </a:prstGeom>
              <a:solidFill>
                <a:srgbClr val="6294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</p:grp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CD7D1F0-114D-478D-B53A-2AF88CEE9775}"/>
                </a:ext>
              </a:extLst>
            </p:cNvPr>
            <p:cNvCxnSpPr>
              <a:cxnSpLocks/>
            </p:cNvCxnSpPr>
            <p:nvPr/>
          </p:nvCxnSpPr>
          <p:spPr>
            <a:xfrm>
              <a:off x="7649499" y="4689373"/>
              <a:ext cx="288109" cy="0"/>
            </a:xfrm>
            <a:prstGeom prst="line">
              <a:avLst/>
            </a:prstGeom>
            <a:ln w="6032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07EBE57-0F2C-4F31-B73E-D16FD110DF47}"/>
                </a:ext>
              </a:extLst>
            </p:cNvPr>
            <p:cNvCxnSpPr>
              <a:cxnSpLocks/>
            </p:cNvCxnSpPr>
            <p:nvPr/>
          </p:nvCxnSpPr>
          <p:spPr>
            <a:xfrm>
              <a:off x="7649499" y="4773216"/>
              <a:ext cx="288109" cy="0"/>
            </a:xfrm>
            <a:prstGeom prst="line">
              <a:avLst/>
            </a:prstGeom>
            <a:ln w="60325">
              <a:solidFill>
                <a:srgbClr val="0000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643208A-7089-4734-8374-80142A989F85}"/>
                </a:ext>
              </a:extLst>
            </p:cNvPr>
            <p:cNvGrpSpPr/>
            <p:nvPr/>
          </p:nvGrpSpPr>
          <p:grpSpPr>
            <a:xfrm>
              <a:off x="7654105" y="4899448"/>
              <a:ext cx="283503" cy="167684"/>
              <a:chOff x="7226710" y="265471"/>
              <a:chExt cx="422789" cy="297947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519E7D0F-016C-47CE-A183-8E98B9CB7476}"/>
                  </a:ext>
                </a:extLst>
              </p:cNvPr>
              <p:cNvSpPr/>
              <p:nvPr/>
            </p:nvSpPr>
            <p:spPr>
              <a:xfrm>
                <a:off x="7226710" y="265471"/>
                <a:ext cx="422789" cy="297947"/>
              </a:xfrm>
              <a:prstGeom prst="rect">
                <a:avLst/>
              </a:prstGeom>
              <a:solidFill>
                <a:srgbClr val="87CE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D8A6A6A3-73B1-47EE-8477-0DCB54F122F3}"/>
                  </a:ext>
                </a:extLst>
              </p:cNvPr>
              <p:cNvCxnSpPr>
                <a:stCxn id="52" idx="1"/>
                <a:endCxn id="52" idx="3"/>
              </p:cNvCxnSpPr>
              <p:nvPr/>
            </p:nvCxnSpPr>
            <p:spPr>
              <a:xfrm>
                <a:off x="7226710" y="414445"/>
                <a:ext cx="42278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B2A487D7-EBCB-4136-B337-CDE8A9430273}"/>
                  </a:ext>
                </a:extLst>
              </p:cNvPr>
              <p:cNvCxnSpPr>
                <a:stCxn id="52" idx="1"/>
                <a:endCxn id="52" idx="3"/>
              </p:cNvCxnSpPr>
              <p:nvPr/>
            </p:nvCxnSpPr>
            <p:spPr>
              <a:xfrm>
                <a:off x="7226710" y="414445"/>
                <a:ext cx="422789" cy="0"/>
              </a:xfrm>
              <a:prstGeom prst="line">
                <a:avLst/>
              </a:prstGeom>
              <a:ln w="38100">
                <a:solidFill>
                  <a:srgbClr val="1C9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A248FF1D-1D51-4CC5-805F-4201A9F1C9F4}"/>
                </a:ext>
              </a:extLst>
            </p:cNvPr>
            <p:cNvGrpSpPr/>
            <p:nvPr/>
          </p:nvGrpSpPr>
          <p:grpSpPr>
            <a:xfrm>
              <a:off x="7654105" y="5163458"/>
              <a:ext cx="283503" cy="167684"/>
              <a:chOff x="7226710" y="265471"/>
              <a:chExt cx="422789" cy="297947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395FD707-EB05-41EA-A932-45CEB049FBBF}"/>
                  </a:ext>
                </a:extLst>
              </p:cNvPr>
              <p:cNvSpPr/>
              <p:nvPr/>
            </p:nvSpPr>
            <p:spPr>
              <a:xfrm>
                <a:off x="7226710" y="265471"/>
                <a:ext cx="422789" cy="297947"/>
              </a:xfrm>
              <a:prstGeom prst="rect">
                <a:avLst/>
              </a:prstGeom>
              <a:solidFill>
                <a:srgbClr val="C7F6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206CB619-A49A-495B-816F-1B9E144B2354}"/>
                  </a:ext>
                </a:extLst>
              </p:cNvPr>
              <p:cNvCxnSpPr>
                <a:stCxn id="49" idx="1"/>
                <a:endCxn id="49" idx="3"/>
              </p:cNvCxnSpPr>
              <p:nvPr/>
            </p:nvCxnSpPr>
            <p:spPr>
              <a:xfrm>
                <a:off x="7226710" y="414445"/>
                <a:ext cx="42278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6DB468C1-6FBE-4D72-ADAD-FF87C7B81B02}"/>
                  </a:ext>
                </a:extLst>
              </p:cNvPr>
              <p:cNvCxnSpPr>
                <a:stCxn id="49" idx="1"/>
                <a:endCxn id="49" idx="3"/>
              </p:cNvCxnSpPr>
              <p:nvPr/>
            </p:nvCxnSpPr>
            <p:spPr>
              <a:xfrm>
                <a:off x="7226710" y="414445"/>
                <a:ext cx="422789" cy="0"/>
              </a:xfrm>
              <a:prstGeom prst="line">
                <a:avLst/>
              </a:prstGeom>
              <a:ln w="38100">
                <a:solidFill>
                  <a:srgbClr val="76CA9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F6801730-8C50-48D3-9B7C-533740C4D063}"/>
                </a:ext>
              </a:extLst>
            </p:cNvPr>
            <p:cNvGrpSpPr/>
            <p:nvPr/>
          </p:nvGrpSpPr>
          <p:grpSpPr>
            <a:xfrm>
              <a:off x="7654105" y="5437646"/>
              <a:ext cx="283503" cy="167684"/>
              <a:chOff x="7226710" y="265471"/>
              <a:chExt cx="422789" cy="297947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6C3BD826-81B1-41E9-BB99-AA8ECA759783}"/>
                  </a:ext>
                </a:extLst>
              </p:cNvPr>
              <p:cNvSpPr/>
              <p:nvPr/>
            </p:nvSpPr>
            <p:spPr>
              <a:xfrm>
                <a:off x="7226710" y="265471"/>
                <a:ext cx="422789" cy="297947"/>
              </a:xfrm>
              <a:prstGeom prst="rect">
                <a:avLst/>
              </a:prstGeom>
              <a:solidFill>
                <a:srgbClr val="FFE3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4EA30CE7-CEE7-4B0F-9AA4-2B7277F7D648}"/>
                  </a:ext>
                </a:extLst>
              </p:cNvPr>
              <p:cNvCxnSpPr>
                <a:stCxn id="46" idx="1"/>
                <a:endCxn id="46" idx="3"/>
              </p:cNvCxnSpPr>
              <p:nvPr/>
            </p:nvCxnSpPr>
            <p:spPr>
              <a:xfrm>
                <a:off x="7226710" y="414445"/>
                <a:ext cx="42278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9D8B19D1-F4CC-4A33-AFA7-96782412DA1C}"/>
                  </a:ext>
                </a:extLst>
              </p:cNvPr>
              <p:cNvCxnSpPr>
                <a:stCxn id="46" idx="1"/>
                <a:endCxn id="46" idx="3"/>
              </p:cNvCxnSpPr>
              <p:nvPr/>
            </p:nvCxnSpPr>
            <p:spPr>
              <a:xfrm>
                <a:off x="7226710" y="414445"/>
                <a:ext cx="422789" cy="0"/>
              </a:xfrm>
              <a:prstGeom prst="line">
                <a:avLst/>
              </a:prstGeom>
              <a:ln w="38100">
                <a:solidFill>
                  <a:srgbClr val="FFFF4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385261A-78D3-4FD5-A50B-34062BF8B0C6}"/>
                </a:ext>
              </a:extLst>
            </p:cNvPr>
            <p:cNvGrpSpPr/>
            <p:nvPr/>
          </p:nvGrpSpPr>
          <p:grpSpPr>
            <a:xfrm>
              <a:off x="7654105" y="5714356"/>
              <a:ext cx="283503" cy="167684"/>
              <a:chOff x="7226710" y="265471"/>
              <a:chExt cx="422789" cy="297947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9C666981-3651-44D8-871B-57CA88E46F75}"/>
                  </a:ext>
                </a:extLst>
              </p:cNvPr>
              <p:cNvSpPr/>
              <p:nvPr/>
            </p:nvSpPr>
            <p:spPr>
              <a:xfrm>
                <a:off x="7226710" y="265471"/>
                <a:ext cx="422789" cy="297947"/>
              </a:xfrm>
              <a:prstGeom prst="rect">
                <a:avLst/>
              </a:prstGeom>
              <a:solidFill>
                <a:srgbClr val="FCBF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36781FEF-DC74-486E-8F3C-1931A1B244C9}"/>
                  </a:ext>
                </a:extLst>
              </p:cNvPr>
              <p:cNvCxnSpPr>
                <a:stCxn id="43" idx="1"/>
                <a:endCxn id="43" idx="3"/>
              </p:cNvCxnSpPr>
              <p:nvPr/>
            </p:nvCxnSpPr>
            <p:spPr>
              <a:xfrm>
                <a:off x="7226710" y="414445"/>
                <a:ext cx="42278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6376E178-5E20-404E-AD50-8AE38B63029F}"/>
                  </a:ext>
                </a:extLst>
              </p:cNvPr>
              <p:cNvCxnSpPr>
                <a:stCxn id="43" idx="1"/>
                <a:endCxn id="43" idx="3"/>
              </p:cNvCxnSpPr>
              <p:nvPr/>
            </p:nvCxnSpPr>
            <p:spPr>
              <a:xfrm>
                <a:off x="7226710" y="414445"/>
                <a:ext cx="422789" cy="0"/>
              </a:xfrm>
              <a:prstGeom prst="line">
                <a:avLst/>
              </a:prstGeom>
              <a:ln w="38100">
                <a:solidFill>
                  <a:srgbClr val="FE7E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065D7BF6-776E-40B2-9C56-A79E787B5B09}"/>
              </a:ext>
            </a:extLst>
          </p:cNvPr>
          <p:cNvSpPr/>
          <p:nvPr/>
        </p:nvSpPr>
        <p:spPr>
          <a:xfrm>
            <a:off x="6526060" y="5120600"/>
            <a:ext cx="4083485" cy="931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23135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3738A1-0B74-43F9-ABDC-3A7B4DD106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27" y="1183328"/>
            <a:ext cx="10051106" cy="519837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E8F1693-3BB1-41AC-A6B2-2F049E6B2EF7}"/>
              </a:ext>
            </a:extLst>
          </p:cNvPr>
          <p:cNvSpPr/>
          <p:nvPr/>
        </p:nvSpPr>
        <p:spPr>
          <a:xfrm>
            <a:off x="0" y="-11987"/>
            <a:ext cx="9694505" cy="9006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82663"/>
            <a:r>
              <a:rPr lang="en-US" sz="3600" dirty="0"/>
              <a:t>Thawing Days in Autumn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15D629-23D7-47F0-A2C0-7F7E7E4EB615}"/>
              </a:ext>
            </a:extLst>
          </p:cNvPr>
          <p:cNvGrpSpPr/>
          <p:nvPr/>
        </p:nvGrpSpPr>
        <p:grpSpPr>
          <a:xfrm>
            <a:off x="6588421" y="4276413"/>
            <a:ext cx="3996071" cy="1754322"/>
            <a:chOff x="7445829" y="4235965"/>
            <a:chExt cx="3596904" cy="175432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B9BBEE2-6D8B-4BAB-9EC2-79AED2FE91FF}"/>
                </a:ext>
              </a:extLst>
            </p:cNvPr>
            <p:cNvSpPr/>
            <p:nvPr/>
          </p:nvSpPr>
          <p:spPr>
            <a:xfrm>
              <a:off x="7445829" y="4235965"/>
              <a:ext cx="3596904" cy="1754322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0" rtlCol="0" anchor="ctr"/>
            <a:lstStyle/>
            <a:p>
              <a:pPr marL="446088"/>
              <a:r>
                <a:rPr lang="en-GB" dirty="0">
                  <a:solidFill>
                    <a:schemeClr val="tx1"/>
                  </a:solidFill>
                </a:rPr>
                <a:t>observation</a:t>
              </a:r>
            </a:p>
            <a:p>
              <a:pPr marL="446088"/>
              <a:r>
                <a:rPr lang="en-GB" dirty="0">
                  <a:solidFill>
                    <a:schemeClr val="tx1"/>
                  </a:solidFill>
                </a:rPr>
                <a:t>decadal mean observation</a:t>
              </a:r>
            </a:p>
            <a:p>
              <a:pPr marL="446088"/>
              <a:r>
                <a:rPr lang="en-GB" dirty="0">
                  <a:solidFill>
                    <a:schemeClr val="tx1"/>
                  </a:solidFill>
                </a:rPr>
                <a:t>historical climate model simulation</a:t>
              </a:r>
            </a:p>
            <a:p>
              <a:pPr marL="446088"/>
              <a:r>
                <a:rPr lang="en-GB" dirty="0">
                  <a:solidFill>
                    <a:schemeClr val="tx1"/>
                  </a:solidFill>
                </a:rPr>
                <a:t>2°C global warming</a:t>
              </a:r>
            </a:p>
            <a:p>
              <a:pPr marL="446088"/>
              <a:r>
                <a:rPr lang="en-GB" dirty="0">
                  <a:solidFill>
                    <a:schemeClr val="tx1"/>
                  </a:solidFill>
                </a:rPr>
                <a:t>2.5°C global warming</a:t>
              </a:r>
            </a:p>
            <a:p>
              <a:pPr marL="446088"/>
              <a:r>
                <a:rPr lang="en-GB" dirty="0">
                  <a:solidFill>
                    <a:schemeClr val="tx1"/>
                  </a:solidFill>
                </a:rPr>
                <a:t>4°C global warming</a:t>
              </a:r>
              <a:endParaRPr lang="en-DE" dirty="0">
                <a:solidFill>
                  <a:schemeClr val="tx1"/>
                </a:solidFill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058E18A-3DE4-43E6-9BAA-F21054387EE3}"/>
                </a:ext>
              </a:extLst>
            </p:cNvPr>
            <p:cNvGrpSpPr/>
            <p:nvPr/>
          </p:nvGrpSpPr>
          <p:grpSpPr>
            <a:xfrm>
              <a:off x="7649499" y="4380122"/>
              <a:ext cx="288109" cy="108000"/>
              <a:chOff x="5957455" y="230909"/>
              <a:chExt cx="288109" cy="108000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689004A-4D96-48D1-95B1-5C8D917BCE68}"/>
                  </a:ext>
                </a:extLst>
              </p:cNvPr>
              <p:cNvSpPr/>
              <p:nvPr/>
            </p:nvSpPr>
            <p:spPr>
              <a:xfrm>
                <a:off x="5957455" y="230909"/>
                <a:ext cx="108000" cy="108000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A99C752-8270-40C0-94EA-F1B68B99CC4B}"/>
                  </a:ext>
                </a:extLst>
              </p:cNvPr>
              <p:cNvSpPr/>
              <p:nvPr/>
            </p:nvSpPr>
            <p:spPr>
              <a:xfrm>
                <a:off x="6137564" y="230909"/>
                <a:ext cx="108000" cy="108000"/>
              </a:xfrm>
              <a:prstGeom prst="rect">
                <a:avLst/>
              </a:prstGeom>
              <a:solidFill>
                <a:srgbClr val="6294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E40ACC1-1775-4D0E-AF1C-D7C8C7573FB9}"/>
                </a:ext>
              </a:extLst>
            </p:cNvPr>
            <p:cNvCxnSpPr>
              <a:cxnSpLocks/>
            </p:cNvCxnSpPr>
            <p:nvPr/>
          </p:nvCxnSpPr>
          <p:spPr>
            <a:xfrm>
              <a:off x="7649499" y="4689373"/>
              <a:ext cx="288109" cy="0"/>
            </a:xfrm>
            <a:prstGeom prst="line">
              <a:avLst/>
            </a:prstGeom>
            <a:ln w="6032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66D5E3-3191-4B7F-B414-F35A2B46F135}"/>
                </a:ext>
              </a:extLst>
            </p:cNvPr>
            <p:cNvCxnSpPr>
              <a:cxnSpLocks/>
            </p:cNvCxnSpPr>
            <p:nvPr/>
          </p:nvCxnSpPr>
          <p:spPr>
            <a:xfrm>
              <a:off x="7649499" y="4773216"/>
              <a:ext cx="288109" cy="0"/>
            </a:xfrm>
            <a:prstGeom prst="line">
              <a:avLst/>
            </a:prstGeom>
            <a:ln w="60325">
              <a:solidFill>
                <a:srgbClr val="0000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0AF9E98-A5A5-4650-ADC1-B922E63C8AA8}"/>
                </a:ext>
              </a:extLst>
            </p:cNvPr>
            <p:cNvGrpSpPr/>
            <p:nvPr/>
          </p:nvGrpSpPr>
          <p:grpSpPr>
            <a:xfrm>
              <a:off x="7654105" y="4899448"/>
              <a:ext cx="283503" cy="167684"/>
              <a:chOff x="7226710" y="265471"/>
              <a:chExt cx="422789" cy="297947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2CD32BF-2A34-4163-9952-97545BDDD4C9}"/>
                  </a:ext>
                </a:extLst>
              </p:cNvPr>
              <p:cNvSpPr/>
              <p:nvPr/>
            </p:nvSpPr>
            <p:spPr>
              <a:xfrm>
                <a:off x="7226710" y="265471"/>
                <a:ext cx="422789" cy="297947"/>
              </a:xfrm>
              <a:prstGeom prst="rect">
                <a:avLst/>
              </a:prstGeom>
              <a:solidFill>
                <a:srgbClr val="87CE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9B4AE8B0-6956-4960-9988-9D9A8E270E3D}"/>
                  </a:ext>
                </a:extLst>
              </p:cNvPr>
              <p:cNvCxnSpPr>
                <a:stCxn id="24" idx="1"/>
                <a:endCxn id="24" idx="3"/>
              </p:cNvCxnSpPr>
              <p:nvPr/>
            </p:nvCxnSpPr>
            <p:spPr>
              <a:xfrm>
                <a:off x="7226710" y="414445"/>
                <a:ext cx="42278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343E0B44-3958-48BB-958B-240A935D6799}"/>
                  </a:ext>
                </a:extLst>
              </p:cNvPr>
              <p:cNvCxnSpPr>
                <a:stCxn id="24" idx="1"/>
                <a:endCxn id="24" idx="3"/>
              </p:cNvCxnSpPr>
              <p:nvPr/>
            </p:nvCxnSpPr>
            <p:spPr>
              <a:xfrm>
                <a:off x="7226710" y="414445"/>
                <a:ext cx="422789" cy="0"/>
              </a:xfrm>
              <a:prstGeom prst="line">
                <a:avLst/>
              </a:prstGeom>
              <a:ln w="38100">
                <a:solidFill>
                  <a:srgbClr val="1C9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E0E00A3-5FD8-49B2-964E-BBBDBCCB4F25}"/>
                </a:ext>
              </a:extLst>
            </p:cNvPr>
            <p:cNvGrpSpPr/>
            <p:nvPr/>
          </p:nvGrpSpPr>
          <p:grpSpPr>
            <a:xfrm>
              <a:off x="7654105" y="5163458"/>
              <a:ext cx="283503" cy="167684"/>
              <a:chOff x="7226710" y="265471"/>
              <a:chExt cx="422789" cy="297947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B865F04-8E66-4AA0-A8FD-387FD877F7D2}"/>
                  </a:ext>
                </a:extLst>
              </p:cNvPr>
              <p:cNvSpPr/>
              <p:nvPr/>
            </p:nvSpPr>
            <p:spPr>
              <a:xfrm>
                <a:off x="7226710" y="265471"/>
                <a:ext cx="422789" cy="297947"/>
              </a:xfrm>
              <a:prstGeom prst="rect">
                <a:avLst/>
              </a:prstGeom>
              <a:solidFill>
                <a:srgbClr val="C7F6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13A0C4BD-7AF3-4E88-BF58-B4F2F0FCB290}"/>
                  </a:ext>
                </a:extLst>
              </p:cNvPr>
              <p:cNvCxnSpPr>
                <a:stCxn id="21" idx="1"/>
                <a:endCxn id="21" idx="3"/>
              </p:cNvCxnSpPr>
              <p:nvPr/>
            </p:nvCxnSpPr>
            <p:spPr>
              <a:xfrm>
                <a:off x="7226710" y="414445"/>
                <a:ext cx="42278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9FF81C3D-B72D-42FF-99DB-682263EB4F35}"/>
                  </a:ext>
                </a:extLst>
              </p:cNvPr>
              <p:cNvCxnSpPr>
                <a:stCxn id="21" idx="1"/>
                <a:endCxn id="21" idx="3"/>
              </p:cNvCxnSpPr>
              <p:nvPr/>
            </p:nvCxnSpPr>
            <p:spPr>
              <a:xfrm>
                <a:off x="7226710" y="414445"/>
                <a:ext cx="422789" cy="0"/>
              </a:xfrm>
              <a:prstGeom prst="line">
                <a:avLst/>
              </a:prstGeom>
              <a:ln w="38100">
                <a:solidFill>
                  <a:srgbClr val="76CA9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1763CCB-2A3C-4F54-82BB-653F26D9DAB3}"/>
                </a:ext>
              </a:extLst>
            </p:cNvPr>
            <p:cNvGrpSpPr/>
            <p:nvPr/>
          </p:nvGrpSpPr>
          <p:grpSpPr>
            <a:xfrm>
              <a:off x="7654105" y="5437646"/>
              <a:ext cx="283503" cy="167684"/>
              <a:chOff x="7226710" y="265471"/>
              <a:chExt cx="422789" cy="297947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CFCDB03-7497-442D-8639-09A59A1A4961}"/>
                  </a:ext>
                </a:extLst>
              </p:cNvPr>
              <p:cNvSpPr/>
              <p:nvPr/>
            </p:nvSpPr>
            <p:spPr>
              <a:xfrm>
                <a:off x="7226710" y="265471"/>
                <a:ext cx="422789" cy="297947"/>
              </a:xfrm>
              <a:prstGeom prst="rect">
                <a:avLst/>
              </a:prstGeom>
              <a:solidFill>
                <a:srgbClr val="FFE3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4AA526C4-1BBD-4054-86E5-4BE620633A41}"/>
                  </a:ext>
                </a:extLst>
              </p:cNvPr>
              <p:cNvCxnSpPr>
                <a:stCxn id="18" idx="1"/>
                <a:endCxn id="18" idx="3"/>
              </p:cNvCxnSpPr>
              <p:nvPr/>
            </p:nvCxnSpPr>
            <p:spPr>
              <a:xfrm>
                <a:off x="7226710" y="414445"/>
                <a:ext cx="42278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A3EA0DB4-7D46-4994-A602-041A7B6C37EF}"/>
                  </a:ext>
                </a:extLst>
              </p:cNvPr>
              <p:cNvCxnSpPr>
                <a:stCxn id="18" idx="1"/>
                <a:endCxn id="18" idx="3"/>
              </p:cNvCxnSpPr>
              <p:nvPr/>
            </p:nvCxnSpPr>
            <p:spPr>
              <a:xfrm>
                <a:off x="7226710" y="414445"/>
                <a:ext cx="422789" cy="0"/>
              </a:xfrm>
              <a:prstGeom prst="line">
                <a:avLst/>
              </a:prstGeom>
              <a:ln w="38100">
                <a:solidFill>
                  <a:srgbClr val="FFFF4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D33A51A-9BE0-4242-BA7D-AE75EDB21D60}"/>
                </a:ext>
              </a:extLst>
            </p:cNvPr>
            <p:cNvGrpSpPr/>
            <p:nvPr/>
          </p:nvGrpSpPr>
          <p:grpSpPr>
            <a:xfrm>
              <a:off x="7654105" y="5714356"/>
              <a:ext cx="283503" cy="167684"/>
              <a:chOff x="7226710" y="265471"/>
              <a:chExt cx="422789" cy="297947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5ED003C-4ECB-4C7A-856F-38855D36CB08}"/>
                  </a:ext>
                </a:extLst>
              </p:cNvPr>
              <p:cNvSpPr/>
              <p:nvPr/>
            </p:nvSpPr>
            <p:spPr>
              <a:xfrm>
                <a:off x="7226710" y="265471"/>
                <a:ext cx="422789" cy="297947"/>
              </a:xfrm>
              <a:prstGeom prst="rect">
                <a:avLst/>
              </a:prstGeom>
              <a:solidFill>
                <a:srgbClr val="FCBF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C58B77A0-5E90-4B3B-AE89-1AC6218A81BC}"/>
                  </a:ext>
                </a:extLst>
              </p:cNvPr>
              <p:cNvCxnSpPr>
                <a:stCxn id="15" idx="1"/>
                <a:endCxn id="15" idx="3"/>
              </p:cNvCxnSpPr>
              <p:nvPr/>
            </p:nvCxnSpPr>
            <p:spPr>
              <a:xfrm>
                <a:off x="7226710" y="414445"/>
                <a:ext cx="42278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6EC541E5-762D-4FCA-A60C-5811796C6578}"/>
                  </a:ext>
                </a:extLst>
              </p:cNvPr>
              <p:cNvCxnSpPr>
                <a:stCxn id="15" idx="1"/>
                <a:endCxn id="15" idx="3"/>
              </p:cNvCxnSpPr>
              <p:nvPr/>
            </p:nvCxnSpPr>
            <p:spPr>
              <a:xfrm>
                <a:off x="7226710" y="414445"/>
                <a:ext cx="422789" cy="0"/>
              </a:xfrm>
              <a:prstGeom prst="line">
                <a:avLst/>
              </a:prstGeom>
              <a:ln w="38100">
                <a:solidFill>
                  <a:srgbClr val="FE7E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BBAB7F7B-F677-4342-A5DB-C5D07D754DAB}"/>
              </a:ext>
            </a:extLst>
          </p:cNvPr>
          <p:cNvSpPr txBox="1"/>
          <p:nvPr/>
        </p:nvSpPr>
        <p:spPr>
          <a:xfrm rot="16200000">
            <a:off x="-2323054" y="3485568"/>
            <a:ext cx="5655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days with maximum temperature above 0</a:t>
            </a:r>
            <a:r>
              <a:rPr lang="en-GB" sz="2400" dirty="0"/>
              <a:t>°C</a:t>
            </a:r>
            <a:endParaRPr lang="en-DE" sz="2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C292034-D0E4-4777-9522-1A7B6AD42756}"/>
              </a:ext>
            </a:extLst>
          </p:cNvPr>
          <p:cNvSpPr txBox="1"/>
          <p:nvPr/>
        </p:nvSpPr>
        <p:spPr>
          <a:xfrm>
            <a:off x="1202499" y="1183329"/>
            <a:ext cx="2551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Rovaniemi, Finland</a:t>
            </a:r>
            <a:endParaRPr lang="en-DE" sz="2400" dirty="0"/>
          </a:p>
        </p:txBody>
      </p:sp>
    </p:spTree>
    <p:extLst>
      <p:ext uri="{BB962C8B-B14F-4D97-AF65-F5344CB8AC3E}">
        <p14:creationId xmlns:p14="http://schemas.microsoft.com/office/powerpoint/2010/main" val="1269444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09356819-EBDD-45B8-93B9-8E5BDF8548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1"/>
          <a:stretch/>
        </p:blipFill>
        <p:spPr>
          <a:xfrm>
            <a:off x="829227" y="1169665"/>
            <a:ext cx="10051106" cy="519837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E8F1693-3BB1-41AC-A6B2-2F049E6B2EF7}"/>
              </a:ext>
            </a:extLst>
          </p:cNvPr>
          <p:cNvSpPr/>
          <p:nvPr/>
        </p:nvSpPr>
        <p:spPr>
          <a:xfrm>
            <a:off x="0" y="-11987"/>
            <a:ext cx="9694505" cy="9006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82663"/>
            <a:r>
              <a:rPr lang="en-US" sz="3600" dirty="0"/>
              <a:t>Thawing Days in Autumn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15D629-23D7-47F0-A2C0-7F7E7E4EB615}"/>
              </a:ext>
            </a:extLst>
          </p:cNvPr>
          <p:cNvGrpSpPr/>
          <p:nvPr/>
        </p:nvGrpSpPr>
        <p:grpSpPr>
          <a:xfrm>
            <a:off x="6588421" y="4276413"/>
            <a:ext cx="3996071" cy="1754322"/>
            <a:chOff x="7445829" y="4235965"/>
            <a:chExt cx="3596904" cy="175432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B9BBEE2-6D8B-4BAB-9EC2-79AED2FE91FF}"/>
                </a:ext>
              </a:extLst>
            </p:cNvPr>
            <p:cNvSpPr/>
            <p:nvPr/>
          </p:nvSpPr>
          <p:spPr>
            <a:xfrm>
              <a:off x="7445829" y="4235965"/>
              <a:ext cx="3596904" cy="1754322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0" rtlCol="0" anchor="ctr"/>
            <a:lstStyle/>
            <a:p>
              <a:pPr marL="446088"/>
              <a:r>
                <a:rPr lang="en-GB" dirty="0">
                  <a:solidFill>
                    <a:schemeClr val="tx1"/>
                  </a:solidFill>
                </a:rPr>
                <a:t>observation</a:t>
              </a:r>
            </a:p>
            <a:p>
              <a:pPr marL="446088"/>
              <a:r>
                <a:rPr lang="en-GB" dirty="0">
                  <a:solidFill>
                    <a:schemeClr val="tx1"/>
                  </a:solidFill>
                </a:rPr>
                <a:t>decadal mean observation</a:t>
              </a:r>
            </a:p>
            <a:p>
              <a:pPr marL="446088"/>
              <a:r>
                <a:rPr lang="en-GB" dirty="0">
                  <a:solidFill>
                    <a:schemeClr val="tx1"/>
                  </a:solidFill>
                </a:rPr>
                <a:t>historical climate model simulation</a:t>
              </a:r>
            </a:p>
            <a:p>
              <a:pPr marL="446088"/>
              <a:r>
                <a:rPr lang="en-GB" dirty="0">
                  <a:solidFill>
                    <a:schemeClr val="tx1"/>
                  </a:solidFill>
                </a:rPr>
                <a:t>2°C global warming</a:t>
              </a:r>
            </a:p>
            <a:p>
              <a:pPr marL="446088"/>
              <a:r>
                <a:rPr lang="en-GB" dirty="0">
                  <a:solidFill>
                    <a:schemeClr val="tx1"/>
                  </a:solidFill>
                </a:rPr>
                <a:t>2.5°C global warming</a:t>
              </a:r>
            </a:p>
            <a:p>
              <a:pPr marL="446088"/>
              <a:r>
                <a:rPr lang="en-GB" dirty="0">
                  <a:solidFill>
                    <a:schemeClr val="tx1"/>
                  </a:solidFill>
                </a:rPr>
                <a:t>4°C global warming</a:t>
              </a:r>
              <a:endParaRPr lang="en-DE" dirty="0">
                <a:solidFill>
                  <a:schemeClr val="tx1"/>
                </a:solidFill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058E18A-3DE4-43E6-9BAA-F21054387EE3}"/>
                </a:ext>
              </a:extLst>
            </p:cNvPr>
            <p:cNvGrpSpPr/>
            <p:nvPr/>
          </p:nvGrpSpPr>
          <p:grpSpPr>
            <a:xfrm>
              <a:off x="7649499" y="4380122"/>
              <a:ext cx="288109" cy="108000"/>
              <a:chOff x="5957455" y="230909"/>
              <a:chExt cx="288109" cy="108000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689004A-4D96-48D1-95B1-5C8D917BCE68}"/>
                  </a:ext>
                </a:extLst>
              </p:cNvPr>
              <p:cNvSpPr/>
              <p:nvPr/>
            </p:nvSpPr>
            <p:spPr>
              <a:xfrm>
                <a:off x="5957455" y="230909"/>
                <a:ext cx="108000" cy="108000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A99C752-8270-40C0-94EA-F1B68B99CC4B}"/>
                  </a:ext>
                </a:extLst>
              </p:cNvPr>
              <p:cNvSpPr/>
              <p:nvPr/>
            </p:nvSpPr>
            <p:spPr>
              <a:xfrm>
                <a:off x="6137564" y="230909"/>
                <a:ext cx="108000" cy="108000"/>
              </a:xfrm>
              <a:prstGeom prst="rect">
                <a:avLst/>
              </a:prstGeom>
              <a:solidFill>
                <a:srgbClr val="6294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E40ACC1-1775-4D0E-AF1C-D7C8C7573FB9}"/>
                </a:ext>
              </a:extLst>
            </p:cNvPr>
            <p:cNvCxnSpPr>
              <a:cxnSpLocks/>
            </p:cNvCxnSpPr>
            <p:nvPr/>
          </p:nvCxnSpPr>
          <p:spPr>
            <a:xfrm>
              <a:off x="7649499" y="4689373"/>
              <a:ext cx="288109" cy="0"/>
            </a:xfrm>
            <a:prstGeom prst="line">
              <a:avLst/>
            </a:prstGeom>
            <a:ln w="6032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66D5E3-3191-4B7F-B414-F35A2B46F135}"/>
                </a:ext>
              </a:extLst>
            </p:cNvPr>
            <p:cNvCxnSpPr>
              <a:cxnSpLocks/>
            </p:cNvCxnSpPr>
            <p:nvPr/>
          </p:nvCxnSpPr>
          <p:spPr>
            <a:xfrm>
              <a:off x="7649499" y="4773216"/>
              <a:ext cx="288109" cy="0"/>
            </a:xfrm>
            <a:prstGeom prst="line">
              <a:avLst/>
            </a:prstGeom>
            <a:ln w="60325">
              <a:solidFill>
                <a:srgbClr val="0000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0AF9E98-A5A5-4650-ADC1-B922E63C8AA8}"/>
                </a:ext>
              </a:extLst>
            </p:cNvPr>
            <p:cNvGrpSpPr/>
            <p:nvPr/>
          </p:nvGrpSpPr>
          <p:grpSpPr>
            <a:xfrm>
              <a:off x="7654105" y="4899448"/>
              <a:ext cx="283503" cy="167684"/>
              <a:chOff x="7226710" y="265471"/>
              <a:chExt cx="422789" cy="297947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2CD32BF-2A34-4163-9952-97545BDDD4C9}"/>
                  </a:ext>
                </a:extLst>
              </p:cNvPr>
              <p:cNvSpPr/>
              <p:nvPr/>
            </p:nvSpPr>
            <p:spPr>
              <a:xfrm>
                <a:off x="7226710" y="265471"/>
                <a:ext cx="422789" cy="297947"/>
              </a:xfrm>
              <a:prstGeom prst="rect">
                <a:avLst/>
              </a:prstGeom>
              <a:solidFill>
                <a:srgbClr val="87CE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9B4AE8B0-6956-4960-9988-9D9A8E270E3D}"/>
                  </a:ext>
                </a:extLst>
              </p:cNvPr>
              <p:cNvCxnSpPr>
                <a:stCxn id="24" idx="1"/>
                <a:endCxn id="24" idx="3"/>
              </p:cNvCxnSpPr>
              <p:nvPr/>
            </p:nvCxnSpPr>
            <p:spPr>
              <a:xfrm>
                <a:off x="7226710" y="414445"/>
                <a:ext cx="42278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343E0B44-3958-48BB-958B-240A935D6799}"/>
                  </a:ext>
                </a:extLst>
              </p:cNvPr>
              <p:cNvCxnSpPr>
                <a:stCxn id="24" idx="1"/>
                <a:endCxn id="24" idx="3"/>
              </p:cNvCxnSpPr>
              <p:nvPr/>
            </p:nvCxnSpPr>
            <p:spPr>
              <a:xfrm>
                <a:off x="7226710" y="414445"/>
                <a:ext cx="422789" cy="0"/>
              </a:xfrm>
              <a:prstGeom prst="line">
                <a:avLst/>
              </a:prstGeom>
              <a:ln w="38100">
                <a:solidFill>
                  <a:srgbClr val="1C9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E0E00A3-5FD8-49B2-964E-BBBDBCCB4F25}"/>
                </a:ext>
              </a:extLst>
            </p:cNvPr>
            <p:cNvGrpSpPr/>
            <p:nvPr/>
          </p:nvGrpSpPr>
          <p:grpSpPr>
            <a:xfrm>
              <a:off x="7654105" y="5163458"/>
              <a:ext cx="283503" cy="167684"/>
              <a:chOff x="7226710" y="265471"/>
              <a:chExt cx="422789" cy="297947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B865F04-8E66-4AA0-A8FD-387FD877F7D2}"/>
                  </a:ext>
                </a:extLst>
              </p:cNvPr>
              <p:cNvSpPr/>
              <p:nvPr/>
            </p:nvSpPr>
            <p:spPr>
              <a:xfrm>
                <a:off x="7226710" y="265471"/>
                <a:ext cx="422789" cy="297947"/>
              </a:xfrm>
              <a:prstGeom prst="rect">
                <a:avLst/>
              </a:prstGeom>
              <a:solidFill>
                <a:srgbClr val="C7F6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13A0C4BD-7AF3-4E88-BF58-B4F2F0FCB290}"/>
                  </a:ext>
                </a:extLst>
              </p:cNvPr>
              <p:cNvCxnSpPr>
                <a:stCxn id="21" idx="1"/>
                <a:endCxn id="21" idx="3"/>
              </p:cNvCxnSpPr>
              <p:nvPr/>
            </p:nvCxnSpPr>
            <p:spPr>
              <a:xfrm>
                <a:off x="7226710" y="414445"/>
                <a:ext cx="42278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9FF81C3D-B72D-42FF-99DB-682263EB4F35}"/>
                  </a:ext>
                </a:extLst>
              </p:cNvPr>
              <p:cNvCxnSpPr>
                <a:stCxn id="21" idx="1"/>
                <a:endCxn id="21" idx="3"/>
              </p:cNvCxnSpPr>
              <p:nvPr/>
            </p:nvCxnSpPr>
            <p:spPr>
              <a:xfrm>
                <a:off x="7226710" y="414445"/>
                <a:ext cx="422789" cy="0"/>
              </a:xfrm>
              <a:prstGeom prst="line">
                <a:avLst/>
              </a:prstGeom>
              <a:ln w="38100">
                <a:solidFill>
                  <a:srgbClr val="76CA9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1763CCB-2A3C-4F54-82BB-653F26D9DAB3}"/>
                </a:ext>
              </a:extLst>
            </p:cNvPr>
            <p:cNvGrpSpPr/>
            <p:nvPr/>
          </p:nvGrpSpPr>
          <p:grpSpPr>
            <a:xfrm>
              <a:off x="7654105" y="5437646"/>
              <a:ext cx="283503" cy="167684"/>
              <a:chOff x="7226710" y="265471"/>
              <a:chExt cx="422789" cy="297947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CFCDB03-7497-442D-8639-09A59A1A4961}"/>
                  </a:ext>
                </a:extLst>
              </p:cNvPr>
              <p:cNvSpPr/>
              <p:nvPr/>
            </p:nvSpPr>
            <p:spPr>
              <a:xfrm>
                <a:off x="7226710" y="265471"/>
                <a:ext cx="422789" cy="297947"/>
              </a:xfrm>
              <a:prstGeom prst="rect">
                <a:avLst/>
              </a:prstGeom>
              <a:solidFill>
                <a:srgbClr val="FFE3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4AA526C4-1BBD-4054-86E5-4BE620633A41}"/>
                  </a:ext>
                </a:extLst>
              </p:cNvPr>
              <p:cNvCxnSpPr>
                <a:stCxn id="18" idx="1"/>
                <a:endCxn id="18" idx="3"/>
              </p:cNvCxnSpPr>
              <p:nvPr/>
            </p:nvCxnSpPr>
            <p:spPr>
              <a:xfrm>
                <a:off x="7226710" y="414445"/>
                <a:ext cx="42278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A3EA0DB4-7D46-4994-A602-041A7B6C37EF}"/>
                  </a:ext>
                </a:extLst>
              </p:cNvPr>
              <p:cNvCxnSpPr>
                <a:stCxn id="18" idx="1"/>
                <a:endCxn id="18" idx="3"/>
              </p:cNvCxnSpPr>
              <p:nvPr/>
            </p:nvCxnSpPr>
            <p:spPr>
              <a:xfrm>
                <a:off x="7226710" y="414445"/>
                <a:ext cx="422789" cy="0"/>
              </a:xfrm>
              <a:prstGeom prst="line">
                <a:avLst/>
              </a:prstGeom>
              <a:ln w="38100">
                <a:solidFill>
                  <a:srgbClr val="FFFF4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D33A51A-9BE0-4242-BA7D-AE75EDB21D60}"/>
                </a:ext>
              </a:extLst>
            </p:cNvPr>
            <p:cNvGrpSpPr/>
            <p:nvPr/>
          </p:nvGrpSpPr>
          <p:grpSpPr>
            <a:xfrm>
              <a:off x="7654105" y="5714356"/>
              <a:ext cx="283503" cy="167684"/>
              <a:chOff x="7226710" y="265471"/>
              <a:chExt cx="422789" cy="297947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5ED003C-4ECB-4C7A-856F-38855D36CB08}"/>
                  </a:ext>
                </a:extLst>
              </p:cNvPr>
              <p:cNvSpPr/>
              <p:nvPr/>
            </p:nvSpPr>
            <p:spPr>
              <a:xfrm>
                <a:off x="7226710" y="265471"/>
                <a:ext cx="422789" cy="297947"/>
              </a:xfrm>
              <a:prstGeom prst="rect">
                <a:avLst/>
              </a:prstGeom>
              <a:solidFill>
                <a:srgbClr val="FCBF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C58B77A0-5E90-4B3B-AE89-1AC6218A81BC}"/>
                  </a:ext>
                </a:extLst>
              </p:cNvPr>
              <p:cNvCxnSpPr>
                <a:stCxn id="15" idx="1"/>
                <a:endCxn id="15" idx="3"/>
              </p:cNvCxnSpPr>
              <p:nvPr/>
            </p:nvCxnSpPr>
            <p:spPr>
              <a:xfrm>
                <a:off x="7226710" y="414445"/>
                <a:ext cx="42278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6EC541E5-762D-4FCA-A60C-5811796C6578}"/>
                  </a:ext>
                </a:extLst>
              </p:cNvPr>
              <p:cNvCxnSpPr>
                <a:stCxn id="15" idx="1"/>
                <a:endCxn id="15" idx="3"/>
              </p:cNvCxnSpPr>
              <p:nvPr/>
            </p:nvCxnSpPr>
            <p:spPr>
              <a:xfrm>
                <a:off x="7226710" y="414445"/>
                <a:ext cx="422789" cy="0"/>
              </a:xfrm>
              <a:prstGeom prst="line">
                <a:avLst/>
              </a:prstGeom>
              <a:ln w="38100">
                <a:solidFill>
                  <a:srgbClr val="FE7E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BBAB7F7B-F677-4342-A5DB-C5D07D754DAB}"/>
              </a:ext>
            </a:extLst>
          </p:cNvPr>
          <p:cNvSpPr txBox="1"/>
          <p:nvPr/>
        </p:nvSpPr>
        <p:spPr>
          <a:xfrm rot="16200000">
            <a:off x="-2323054" y="3485568"/>
            <a:ext cx="5655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days with maximum temperature above 0</a:t>
            </a:r>
            <a:r>
              <a:rPr lang="en-GB" sz="2400" dirty="0"/>
              <a:t>°C</a:t>
            </a:r>
            <a:endParaRPr lang="en-DE" sz="2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C292034-D0E4-4777-9522-1A7B6AD42756}"/>
              </a:ext>
            </a:extLst>
          </p:cNvPr>
          <p:cNvSpPr txBox="1"/>
          <p:nvPr/>
        </p:nvSpPr>
        <p:spPr>
          <a:xfrm>
            <a:off x="1202499" y="1183329"/>
            <a:ext cx="2551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Rovaniemi, Finland</a:t>
            </a:r>
            <a:endParaRPr lang="en-DE" sz="2400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B6873E5-6547-48BE-BFBA-3F73D70E74BA}"/>
              </a:ext>
            </a:extLst>
          </p:cNvPr>
          <p:cNvSpPr/>
          <p:nvPr/>
        </p:nvSpPr>
        <p:spPr>
          <a:xfrm>
            <a:off x="1607507" y="1536806"/>
            <a:ext cx="8701413" cy="3377901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What does this actually mean?</a:t>
            </a:r>
          </a:p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We need a “translation” of the projection into the context of the people who are affected.</a:t>
            </a:r>
            <a:endParaRPr lang="en-DE" sz="3200" dirty="0">
              <a:solidFill>
                <a:schemeClr val="tx1"/>
              </a:solidFill>
            </a:endParaRPr>
          </a:p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algn="ctr"/>
            <a:r>
              <a:rPr lang="en-US" sz="3200" dirty="0" err="1">
                <a:solidFill>
                  <a:schemeClr val="tx1"/>
                </a:solidFill>
              </a:rPr>
              <a:t>Sanna</a:t>
            </a:r>
            <a:r>
              <a:rPr lang="en-US" sz="3200" dirty="0">
                <a:solidFill>
                  <a:schemeClr val="tx1"/>
                </a:solidFill>
              </a:rPr>
              <a:t>: “So this means we will be working in the wet and in the dark.” *</a:t>
            </a:r>
            <a:endParaRPr lang="en-DE" sz="3200" dirty="0">
              <a:solidFill>
                <a:schemeClr val="tx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C0D34CE-B722-4A42-8AB8-642158E17503}"/>
              </a:ext>
            </a:extLst>
          </p:cNvPr>
          <p:cNvSpPr txBox="1"/>
          <p:nvPr/>
        </p:nvSpPr>
        <p:spPr>
          <a:xfrm>
            <a:off x="9429763" y="4577346"/>
            <a:ext cx="222885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*</a:t>
            </a:r>
            <a:r>
              <a:rPr lang="en-US" dirty="0" err="1"/>
              <a:t>Sanna</a:t>
            </a:r>
            <a:r>
              <a:rPr lang="en-US" dirty="0"/>
              <a:t> Hast, Finish Reindeer Herders’ Association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3222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26517C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1942</TotalTime>
  <Words>1173</Words>
  <Application>Microsoft Office PowerPoint</Application>
  <PresentationFormat>Widescreen</PresentationFormat>
  <Paragraphs>213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From practitioners’ knowledge to climate modelling and back: – Using climate model projections to provide relevant climate information to Arctic reindeer herding communities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practitioners’ knowledge to climate modelling and back: – Using climate model projections to provide relevant climate information to Arctic reindeer herding communities</dc:title>
  <dc:creator>Heidrun Matthes</dc:creator>
  <cp:lastModifiedBy>Heidrun Matthes</cp:lastModifiedBy>
  <cp:revision>31</cp:revision>
  <dcterms:created xsi:type="dcterms:W3CDTF">2025-01-24T09:35:52Z</dcterms:created>
  <dcterms:modified xsi:type="dcterms:W3CDTF">2025-01-25T17:58:17Z</dcterms:modified>
</cp:coreProperties>
</file>